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10" roundtripDataSignature="AMtx7miIAxfyDCYCWEW4vqVfYHzYmwNz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CE3B97-8932-4CC6-BE74-D90D57D0D938}">
  <a:tblStyle styleId="{95CE3B97-8932-4CC6-BE74-D90D57D0D93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9AEF0A2-92B1-4C73-95DB-EE74A58FDE86}"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8f1c82c26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298f1c82c26_2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8f1c82c26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g298f1c82c26_2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98f1c82c26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g298f1c82c26_2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8f1c82c26_2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 name="Google Shape;778;g298f1c82c26_2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8f1c82c2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298f1c82c2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8f1c82c26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298f1c82c26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8f1c82c26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298f1c82c26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8f1c82c26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298f1c82c26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8f1c82c26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298f1c82c26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8f1c82c26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298f1c82c26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8f1c82c26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298f1c82c26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8f1c82c26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298f1c82c26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8f1c82c26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298f1c82c26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8f1c82c26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298f1c82c26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98f1c82c26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298f1c82c26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8f1c82c26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298f1c82c26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8f1c82c26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298f1c82c26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98f1c82c26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 name="Google Shape;493;g298f1c82c26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8f1c82c26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g298f1c82c26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8f1c82c26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g298f1c82c26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8f1c82c26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298f1c82c26_2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8f1c82c26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298f1c82c26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8f1c82c26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298f1c82c26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1c82c26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g298f1c82c26_2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8f1c82c26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g298f1c82c26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8f1c82c26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g298f1c82c26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98f1c82c26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298f1c82c26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98f1c82c26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298f1c82c26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98f1c82c26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298f1c82c26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8f1c82c26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298f1c82c26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98f1c82c26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g298f1c82c26_2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98f1c82c26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298f1c82c26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8f1c82c26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298f1c82c26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98f1c82c26_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298f1c82c26_2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8f1c82c26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g298f1c82c26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98f1c82c26_2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298f1c82c26_2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98f1c82c26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g298f1c82c26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98f1c82c26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298f1c82c26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98f1c82c26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g298f1c82c26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98f1c82c26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298f1c82c26_2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8f1c82c26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298f1c82c26_2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98f1c82c26_2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298f1c82c26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8f1c82c26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298f1c82c26_2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98f1c82c26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298f1c82c26_2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98f1c82c26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1" name="Google Shape;671;g298f1c82c26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8f1c82c26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g298f1c82c26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8f1c82c26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298f1c82c26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8f1c82c26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1" name="Google Shape;691;g298f1c82c26_2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98f1c82c26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g298f1c82c26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98f1c82c26_2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298f1c82c26_2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8f1c82c26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g298f1c82c26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98f1c82c26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298f1c82c26_2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98f1c82c26_2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g298f1c82c26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98f1c82c26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g298f1c82c26_2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98f1c82c26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g298f1c82c26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8f1c82c26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298f1c82c26_2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8f1c82c26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298f1c82c26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6"/>
          <p:cNvSpPr/>
          <p:nvPr>
            <p:ph idx="2" type="pic"/>
          </p:nvPr>
        </p:nvSpPr>
        <p:spPr>
          <a:xfrm>
            <a:off x="1792288" y="612775"/>
            <a:ext cx="5486400" cy="4114800"/>
          </a:xfrm>
          <a:prstGeom prst="rect">
            <a:avLst/>
          </a:prstGeom>
          <a:noFill/>
          <a:ln>
            <a:noFill/>
          </a:ln>
        </p:spPr>
      </p:sp>
      <p:sp>
        <p:nvSpPr>
          <p:cNvPr id="64" name="Google Shape;64;p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fathom.info/salaryp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hyperlink" Target="http://www.nytimes.com/interactive/2008/02/23/movies/20080223_REVENUE_GRAPHIC.html?_r=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3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jpg"/><Relationship Id="rId4" Type="http://schemas.openxmlformats.org/officeDocument/2006/relationships/hyperlink" Target="https://www.perceptualedge.com/example20.ph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4.jpg"/><Relationship Id="rId4" Type="http://schemas.openxmlformats.org/officeDocument/2006/relationships/hyperlink" Target="https://www.perceptualedge.com/example20.php"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www.perceptualedge.com/articles/visual_business_intelligence/are_mosaic_plots_worthwhil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0.png"/><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7</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2025</a:t>
            </a:r>
            <a:endParaRPr b="0" i="0" sz="3200" u="none" cap="none" strike="noStrike">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45" name="Google Shape;14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Previously in the course we have emphasized that bar plots are preferable to pie charts: </a:t>
            </a:r>
            <a:endParaRPr/>
          </a:p>
          <a:p>
            <a:pPr indent="-285750" lvl="1" marL="742950" rtl="0" algn="l">
              <a:lnSpc>
                <a:spcPct val="100000"/>
              </a:lnSpc>
              <a:spcBef>
                <a:spcPts val="560"/>
              </a:spcBef>
              <a:spcAft>
                <a:spcPts val="0"/>
              </a:spcAft>
              <a:buClr>
                <a:schemeClr val="dk1"/>
              </a:buClr>
              <a:buSzPts val="2800"/>
              <a:buChar char="–"/>
            </a:pPr>
            <a:r>
              <a:rPr lang="en-US"/>
              <a:t> The visual cues used by bar plots (length) is higher in the pre-attentive hierarchy than the visual cue used by pie charts (area/angle).</a:t>
            </a:r>
            <a:endParaRPr/>
          </a:p>
          <a:p>
            <a:pPr indent="-342900" lvl="0" marL="342900" rtl="0" algn="l">
              <a:lnSpc>
                <a:spcPct val="100000"/>
              </a:lnSpc>
              <a:spcBef>
                <a:spcPts val="640"/>
              </a:spcBef>
              <a:spcAft>
                <a:spcPts val="0"/>
              </a:spcAft>
              <a:buClr>
                <a:schemeClr val="dk1"/>
              </a:buClr>
              <a:buSzPts val="3200"/>
              <a:buChar char="•"/>
            </a:pPr>
            <a:r>
              <a:rPr lang="en-US"/>
              <a:t>Hence, it would be natural to consider stacked bar plots to represent a time series of part-to-whole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98f1c82c26_2_32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COMPARING RANKINGS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98f1c82c26_2_3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Comparing ranks</a:t>
            </a:r>
            <a:endParaRPr/>
          </a:p>
        </p:txBody>
      </p:sp>
      <p:sp>
        <p:nvSpPr>
          <p:cNvPr id="768" name="Google Shape;768;g298f1c82c26_2_331"/>
          <p:cNvSpPr txBox="1"/>
          <p:nvPr>
            <p:ph idx="1" type="body"/>
          </p:nvPr>
        </p:nvSpPr>
        <p:spPr>
          <a:xfrm>
            <a:off x="457200" y="1431006"/>
            <a:ext cx="8229600" cy="5025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Outcomes in some cases are given in terms of orders or priorities.</a:t>
            </a:r>
            <a:endParaRPr/>
          </a:p>
          <a:p>
            <a:pPr indent="-342900" lvl="0" marL="342900" rtl="0" algn="l">
              <a:lnSpc>
                <a:spcPct val="100000"/>
              </a:lnSpc>
              <a:spcBef>
                <a:spcPts val="640"/>
              </a:spcBef>
              <a:spcAft>
                <a:spcPts val="0"/>
              </a:spcAft>
              <a:buClr>
                <a:schemeClr val="dk1"/>
              </a:buClr>
              <a:buSzPts val="3200"/>
              <a:buChar char="•"/>
            </a:pPr>
            <a:r>
              <a:rPr lang="en-US"/>
              <a:t>Ben Fry’s baseball example:</a:t>
            </a:r>
            <a:endParaRPr/>
          </a:p>
          <a:p>
            <a:pPr indent="-285750" lvl="1" marL="742950" rtl="0" algn="l">
              <a:lnSpc>
                <a:spcPct val="100000"/>
              </a:lnSpc>
              <a:spcBef>
                <a:spcPts val="560"/>
              </a:spcBef>
              <a:spcAft>
                <a:spcPts val="0"/>
              </a:spcAft>
              <a:buClr>
                <a:schemeClr val="dk1"/>
              </a:buClr>
              <a:buSzPts val="2800"/>
              <a:buChar char="–"/>
            </a:pPr>
            <a:r>
              <a:rPr lang="en-US"/>
              <a:t>Teams are ranked by wins and loses.</a:t>
            </a:r>
            <a:endParaRPr/>
          </a:p>
          <a:p>
            <a:pPr indent="-285750" lvl="1" marL="742950" rtl="0" algn="l">
              <a:lnSpc>
                <a:spcPct val="100000"/>
              </a:lnSpc>
              <a:spcBef>
                <a:spcPts val="560"/>
              </a:spcBef>
              <a:spcAft>
                <a:spcPts val="0"/>
              </a:spcAft>
              <a:buClr>
                <a:schemeClr val="dk1"/>
              </a:buClr>
              <a:buSzPts val="2800"/>
              <a:buChar char="–"/>
            </a:pPr>
            <a:r>
              <a:rPr lang="en-US"/>
              <a:t>They can also be ranked by expenditure.</a:t>
            </a:r>
            <a:endParaRPr/>
          </a:p>
          <a:p>
            <a:pPr indent="-285750" lvl="1" marL="742950" rtl="0" algn="l">
              <a:lnSpc>
                <a:spcPct val="100000"/>
              </a:lnSpc>
              <a:spcBef>
                <a:spcPts val="560"/>
              </a:spcBef>
              <a:spcAft>
                <a:spcPts val="0"/>
              </a:spcAft>
              <a:buClr>
                <a:schemeClr val="dk1"/>
              </a:buClr>
              <a:buSzPts val="2800"/>
              <a:buChar char="–"/>
            </a:pPr>
            <a:r>
              <a:rPr lang="en-US"/>
              <a:t>Is the amount of money a team spends (e.g., on player salaries) a driver of team success?</a:t>
            </a:r>
            <a:endParaRPr/>
          </a:p>
          <a:p>
            <a:pPr indent="-342900" lvl="0" marL="342900" rtl="0" algn="l">
              <a:lnSpc>
                <a:spcPct val="100000"/>
              </a:lnSpc>
              <a:spcBef>
                <a:spcPts val="640"/>
              </a:spcBef>
              <a:spcAft>
                <a:spcPts val="0"/>
              </a:spcAft>
              <a:buClr>
                <a:schemeClr val="dk1"/>
              </a:buClr>
              <a:buSzPts val="3200"/>
              <a:buChar char="•"/>
            </a:pPr>
            <a:r>
              <a:rPr lang="en-US"/>
              <a:t>Note that we do not care about the actual numbers, just about the ranking.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98f1c82c26_2_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Ranked line plot</a:t>
            </a:r>
            <a:endParaRPr/>
          </a:p>
        </p:txBody>
      </p:sp>
      <p:sp>
        <p:nvSpPr>
          <p:cNvPr id="774" name="Google Shape;774;g298f1c82c26_2_336"/>
          <p:cNvSpPr txBox="1"/>
          <p:nvPr>
            <p:ph idx="1" type="body"/>
          </p:nvPr>
        </p:nvSpPr>
        <p:spPr>
          <a:xfrm>
            <a:off x="457200" y="1350798"/>
            <a:ext cx="4038600" cy="50526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Looks similar to a slope graph, but it is not!</a:t>
            </a:r>
            <a:endParaRPr/>
          </a:p>
          <a:p>
            <a:pPr indent="-297180" lvl="1" marL="742950" rtl="0" algn="l">
              <a:lnSpc>
                <a:spcPct val="100000"/>
              </a:lnSpc>
              <a:spcBef>
                <a:spcPts val="444"/>
              </a:spcBef>
              <a:spcAft>
                <a:spcPts val="0"/>
              </a:spcAft>
              <a:buClr>
                <a:schemeClr val="dk1"/>
              </a:buClr>
              <a:buSzPts val="2400"/>
              <a:buChar char="–"/>
            </a:pPr>
            <a:r>
              <a:rPr lang="en-US"/>
              <a:t>The position of the team on the vertical scale reflects the order, but not the actual value (they are equally spaced rather ).</a:t>
            </a:r>
            <a:endParaRPr/>
          </a:p>
          <a:p>
            <a:pPr indent="-297180" lvl="1" marL="742950" rtl="0" algn="l">
              <a:lnSpc>
                <a:spcPct val="100000"/>
              </a:lnSpc>
              <a:spcBef>
                <a:spcPts val="444"/>
              </a:spcBef>
              <a:spcAft>
                <a:spcPts val="0"/>
              </a:spcAft>
              <a:buClr>
                <a:schemeClr val="dk1"/>
              </a:buClr>
              <a:buSzPts val="2400"/>
              <a:buChar char="–"/>
            </a:pPr>
            <a:r>
              <a:rPr lang="en-US"/>
              <a:t>Think about building a slopegraph, and then spacing it equally.</a:t>
            </a:r>
            <a:endParaRPr/>
          </a:p>
          <a:p>
            <a:pPr indent="-342900" lvl="0" marL="342900" rtl="0" algn="l">
              <a:lnSpc>
                <a:spcPct val="100000"/>
              </a:lnSpc>
              <a:spcBef>
                <a:spcPts val="518"/>
              </a:spcBef>
              <a:spcAft>
                <a:spcPts val="0"/>
              </a:spcAft>
              <a:buClr>
                <a:schemeClr val="dk1"/>
              </a:buClr>
              <a:buSzPts val="2800"/>
              <a:buChar char="•"/>
            </a:pPr>
            <a:r>
              <a:rPr lang="en-US"/>
              <a:t>Color and thickness of lines helps visualize performance.</a:t>
            </a:r>
            <a:endParaRPr/>
          </a:p>
        </p:txBody>
      </p:sp>
      <p:pic>
        <p:nvPicPr>
          <p:cNvPr descr="baseball.pdf" id="775" name="Google Shape;775;g298f1c82c26_2_336"/>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298f1c82c26_2_3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Rank line plot</a:t>
            </a:r>
            <a:endParaRPr/>
          </a:p>
        </p:txBody>
      </p:sp>
      <p:sp>
        <p:nvSpPr>
          <p:cNvPr id="781" name="Google Shape;781;g298f1c82c26_2_3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A prettier and interactive version can be seen at this website:</a:t>
            </a:r>
            <a:endParaRPr/>
          </a:p>
          <a:p>
            <a:pPr indent="0" lvl="0" marL="0" rtl="0" algn="l">
              <a:lnSpc>
                <a:spcPct val="100000"/>
              </a:lnSpc>
              <a:spcBef>
                <a:spcPts val="400"/>
              </a:spcBef>
              <a:spcAft>
                <a:spcPts val="0"/>
              </a:spcAft>
              <a:buClr>
                <a:schemeClr val="dk1"/>
              </a:buClr>
              <a:buSzPts val="2000"/>
              <a:buNone/>
            </a:pPr>
            <a:r>
              <a:rPr lang="en-US" sz="2000"/>
              <a:t>	</a:t>
            </a:r>
            <a:r>
              <a:rPr lang="en-US" sz="2000" u="sng">
                <a:solidFill>
                  <a:schemeClr val="hlink"/>
                </a:solidFill>
                <a:hlinkClick r:id="rId3"/>
              </a:rPr>
              <a:t>http://fathom.info/salaryper</a:t>
            </a:r>
            <a:endParaRPr/>
          </a:p>
          <a:p>
            <a:pPr indent="-342900" lvl="0" marL="342900" rtl="0" algn="l">
              <a:lnSpc>
                <a:spcPct val="100000"/>
              </a:lnSpc>
              <a:spcBef>
                <a:spcPts val="640"/>
              </a:spcBef>
              <a:spcAft>
                <a:spcPts val="0"/>
              </a:spcAft>
              <a:buClr>
                <a:schemeClr val="dk1"/>
              </a:buClr>
              <a:buSzPts val="3200"/>
              <a:buChar char="•"/>
            </a:pPr>
            <a:r>
              <a:rPr lang="en-US"/>
              <a:t>How to deal with ties in the ranking is an issue.  Here it is probably naturally to break ties scoring by ranking higher the team that spends less money.</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pic>
        <p:nvPicPr>
          <p:cNvPr descr="sales_stackedbar1.pdf" id="151" name="Google Shape;151;p11"/>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57" name="Google Shape;15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Just as it’s difficult to compare the slices of a pie, it is difficult to compare the segments of a stacked bar.</a:t>
            </a:r>
            <a:endParaRPr/>
          </a:p>
          <a:p>
            <a:pPr indent="-342900" lvl="0" marL="342900" rtl="0" algn="l">
              <a:lnSpc>
                <a:spcPct val="100000"/>
              </a:lnSpc>
              <a:spcBef>
                <a:spcPts val="640"/>
              </a:spcBef>
              <a:spcAft>
                <a:spcPts val="0"/>
              </a:spcAft>
              <a:buClr>
                <a:schemeClr val="dk1"/>
              </a:buClr>
              <a:buSzPts val="3200"/>
              <a:buChar char="•"/>
            </a:pPr>
            <a:r>
              <a:rPr lang="en-US"/>
              <a:t>If the segments were arranged side-by-side and all grew upwards from the same baseline, it would be easy to compare their heights, but when stacked upon one another, the task becomes hard.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63" name="Google Shape;163;p13"/>
          <p:cNvSpPr txBox="1"/>
          <p:nvPr>
            <p:ph idx="1" type="body"/>
          </p:nvPr>
        </p:nvSpPr>
        <p:spPr>
          <a:xfrm>
            <a:off x="457200" y="1417638"/>
            <a:ext cx="8229600" cy="497498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is, the graph is useful for:</a:t>
            </a:r>
            <a:endParaRPr/>
          </a:p>
          <a:p>
            <a:pPr indent="-285750" lvl="1" marL="742950" rtl="0" algn="l">
              <a:lnSpc>
                <a:spcPct val="100000"/>
              </a:lnSpc>
              <a:spcBef>
                <a:spcPts val="560"/>
              </a:spcBef>
              <a:spcAft>
                <a:spcPts val="0"/>
              </a:spcAft>
              <a:buClr>
                <a:schemeClr val="dk1"/>
              </a:buClr>
              <a:buSzPts val="2800"/>
              <a:buChar char="–"/>
            </a:pPr>
            <a:r>
              <a:rPr lang="en-US"/>
              <a:t>Seeing how total sales changed from month to month.</a:t>
            </a:r>
            <a:endParaRPr/>
          </a:p>
          <a:p>
            <a:pPr indent="-285750" lvl="1" marL="742950" rtl="0" algn="l">
              <a:lnSpc>
                <a:spcPct val="100000"/>
              </a:lnSpc>
              <a:spcBef>
                <a:spcPts val="560"/>
              </a:spcBef>
              <a:spcAft>
                <a:spcPts val="0"/>
              </a:spcAft>
              <a:buClr>
                <a:schemeClr val="dk1"/>
              </a:buClr>
              <a:buSzPts val="2800"/>
              <a:buChar char="–"/>
            </a:pPr>
            <a:r>
              <a:rPr lang="en-US"/>
              <a:t>Seeing how sales in the East region changed from month to month (the green segments of the bars at the bottom, which share a common baseline)</a:t>
            </a:r>
            <a:endParaRPr/>
          </a:p>
          <a:p>
            <a:pPr indent="-342900" lvl="0" marL="342900" rtl="0" algn="l">
              <a:lnSpc>
                <a:spcPct val="100000"/>
              </a:lnSpc>
              <a:spcBef>
                <a:spcPts val="640"/>
              </a:spcBef>
              <a:spcAft>
                <a:spcPts val="0"/>
              </a:spcAft>
              <a:buClr>
                <a:schemeClr val="dk1"/>
              </a:buClr>
              <a:buSzPts val="3200"/>
              <a:buChar char="•"/>
            </a:pPr>
            <a:r>
              <a:rPr lang="en-US"/>
              <a:t>It is quite difficult to see how sales in the other regions have changed:</a:t>
            </a:r>
            <a:endParaRPr/>
          </a:p>
          <a:p>
            <a:pPr indent="-285750" lvl="1" marL="742950" rtl="0" algn="l">
              <a:lnSpc>
                <a:spcPct val="100000"/>
              </a:lnSpc>
              <a:spcBef>
                <a:spcPts val="560"/>
              </a:spcBef>
              <a:spcAft>
                <a:spcPts val="0"/>
              </a:spcAft>
              <a:buClr>
                <a:schemeClr val="dk1"/>
              </a:buClr>
              <a:buSzPts val="2800"/>
              <a:buChar char="–"/>
            </a:pPr>
            <a:r>
              <a:rPr lang="en-US"/>
              <a:t>Difficult, but still a bit easier to do this using stacked bars rather than pie charts</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sp>
        <p:nvSpPr>
          <p:cNvPr id="169" name="Google Shape;16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Since lines are much better than bars to show changes over time, you might be tempted to add lines to the bar plot.</a:t>
            </a:r>
            <a:endParaRPr/>
          </a:p>
          <a:p>
            <a:pPr indent="-342900" lvl="0" marL="342900" rtl="0" algn="l">
              <a:lnSpc>
                <a:spcPct val="100000"/>
              </a:lnSpc>
              <a:spcBef>
                <a:spcPts val="640"/>
              </a:spcBef>
              <a:spcAft>
                <a:spcPts val="0"/>
              </a:spcAft>
              <a:buClr>
                <a:schemeClr val="dk1"/>
              </a:buClr>
              <a:buSzPts val="3200"/>
              <a:buChar char="•"/>
            </a:pPr>
            <a:r>
              <a:rPr lang="en-US"/>
              <a:t>Since the lines are used as a visual aid, we use a light grey color for them.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pic>
        <p:nvPicPr>
          <p:cNvPr descr="sales_stackedbar2.pdf" id="175" name="Google Shape;175;p15"/>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sp>
        <p:nvSpPr>
          <p:cNvPr id="181" name="Google Shape;181;p16"/>
          <p:cNvSpPr txBox="1"/>
          <p:nvPr>
            <p:ph idx="1" type="body"/>
          </p:nvPr>
        </p:nvSpPr>
        <p:spPr>
          <a:xfrm>
            <a:off x="457200" y="1460928"/>
            <a:ext cx="8229600" cy="520587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Even with a clean and simple design, and a light color for the lines, this looks quite cluttered!</a:t>
            </a:r>
            <a:endParaRPr/>
          </a:p>
          <a:p>
            <a:pPr indent="-342900" lvl="0" marL="342900" rtl="0" algn="l">
              <a:lnSpc>
                <a:spcPct val="100000"/>
              </a:lnSpc>
              <a:spcBef>
                <a:spcPts val="592"/>
              </a:spcBef>
              <a:spcAft>
                <a:spcPts val="0"/>
              </a:spcAft>
              <a:buClr>
                <a:schemeClr val="dk1"/>
              </a:buClr>
              <a:buSzPct val="100000"/>
              <a:buChar char="•"/>
            </a:pPr>
            <a:r>
              <a:rPr lang="en-US"/>
              <a:t>Beyond this, note that you cannot use the lines to follow the pattern of change in regional sales, except for the bottom segment </a:t>
            </a:r>
            <a:endParaRPr/>
          </a:p>
          <a:p>
            <a:pPr indent="-285750" lvl="1" marL="742950" rtl="0" algn="l">
              <a:lnSpc>
                <a:spcPct val="100000"/>
              </a:lnSpc>
              <a:spcBef>
                <a:spcPts val="518"/>
              </a:spcBef>
              <a:spcAft>
                <a:spcPts val="0"/>
              </a:spcAft>
              <a:buClr>
                <a:schemeClr val="dk1"/>
              </a:buClr>
              <a:buSzPct val="100000"/>
              <a:buChar char="–"/>
            </a:pPr>
            <a:r>
              <a:rPr lang="en-US"/>
              <a:t>Your mind wants to focus on the slope of the line!</a:t>
            </a:r>
            <a:endParaRPr/>
          </a:p>
          <a:p>
            <a:pPr indent="-285750" lvl="1" marL="742950" rtl="0" algn="l">
              <a:lnSpc>
                <a:spcPct val="100000"/>
              </a:lnSpc>
              <a:spcBef>
                <a:spcPts val="518"/>
              </a:spcBef>
              <a:spcAft>
                <a:spcPts val="0"/>
              </a:spcAft>
              <a:buClr>
                <a:schemeClr val="dk1"/>
              </a:buClr>
              <a:buSzPct val="100000"/>
              <a:buChar char="–"/>
            </a:pPr>
            <a:r>
              <a:rPr lang="en-US"/>
              <a:t>Lines do not share a common baseline!</a:t>
            </a:r>
            <a:endParaRPr/>
          </a:p>
          <a:p>
            <a:pPr indent="-285750" lvl="1" marL="742950" rtl="0" algn="l">
              <a:lnSpc>
                <a:spcPct val="100000"/>
              </a:lnSpc>
              <a:spcBef>
                <a:spcPts val="518"/>
              </a:spcBef>
              <a:spcAft>
                <a:spcPts val="0"/>
              </a:spcAft>
              <a:buClr>
                <a:schemeClr val="dk1"/>
              </a:buClr>
              <a:buSzPct val="100000"/>
              <a:buChar char="–"/>
            </a:pPr>
            <a:r>
              <a:rPr lang="en-US"/>
              <a:t>So focusing on the slope is not correct!</a:t>
            </a:r>
            <a:endParaRPr/>
          </a:p>
          <a:p>
            <a:pPr indent="-285750" lvl="1" marL="742950" rtl="0" algn="l">
              <a:lnSpc>
                <a:spcPct val="100000"/>
              </a:lnSpc>
              <a:spcBef>
                <a:spcPts val="518"/>
              </a:spcBef>
              <a:spcAft>
                <a:spcPts val="0"/>
              </a:spcAft>
              <a:buClr>
                <a:schemeClr val="dk1"/>
              </a:buClr>
              <a:buSzPct val="100000"/>
              <a:buChar char="–"/>
            </a:pPr>
            <a:r>
              <a:rPr lang="en-US"/>
              <a:t>The right focus is on the difference between the vertical distance from the lower to the upper line where they connect to the bar on the left versus where they connect to the bar on the right.</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pic>
        <p:nvPicPr>
          <p:cNvPr descr="sales_stackedarea1.pdf" id="187" name="Google Shape;187;p17"/>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sp>
        <p:nvSpPr>
          <p:cNvPr id="193" name="Google Shape;193;p18"/>
          <p:cNvSpPr txBox="1"/>
          <p:nvPr>
            <p:ph idx="1" type="body"/>
          </p:nvPr>
        </p:nvSpPr>
        <p:spPr>
          <a:xfrm>
            <a:off x="457200" y="1499190"/>
            <a:ext cx="8229600" cy="500887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Stacked area plots are a bit better than stacked bar plots to show time series of part-to-whole data.</a:t>
            </a:r>
            <a:endParaRPr/>
          </a:p>
          <a:p>
            <a:pPr indent="-342900" lvl="0" marL="342900" rtl="0" algn="l">
              <a:lnSpc>
                <a:spcPct val="100000"/>
              </a:lnSpc>
              <a:spcBef>
                <a:spcPts val="640"/>
              </a:spcBef>
              <a:spcAft>
                <a:spcPts val="0"/>
              </a:spcAft>
              <a:buClr>
                <a:schemeClr val="dk1"/>
              </a:buClr>
              <a:buSzPts val="3200"/>
              <a:buChar char="•"/>
            </a:pPr>
            <a:r>
              <a:rPr lang="en-US"/>
              <a:t>However, still suffer from a similar problem:</a:t>
            </a:r>
            <a:endParaRPr/>
          </a:p>
          <a:p>
            <a:pPr indent="-285750" lvl="1" marL="742950" rtl="0" algn="l">
              <a:lnSpc>
                <a:spcPct val="100000"/>
              </a:lnSpc>
              <a:spcBef>
                <a:spcPts val="560"/>
              </a:spcBef>
              <a:spcAft>
                <a:spcPts val="0"/>
              </a:spcAft>
              <a:buClr>
                <a:schemeClr val="dk1"/>
              </a:buClr>
              <a:buSzPts val="2800"/>
              <a:buChar char="–"/>
            </a:pPr>
            <a:r>
              <a:rPr lang="en-US"/>
              <a:t>We can only accurately read the evolution of total sales and sales in the East region.</a:t>
            </a:r>
            <a:endParaRPr/>
          </a:p>
          <a:p>
            <a:pPr indent="-285750" lvl="1" marL="742950" rtl="0" algn="l">
              <a:lnSpc>
                <a:spcPct val="100000"/>
              </a:lnSpc>
              <a:spcBef>
                <a:spcPts val="560"/>
              </a:spcBef>
              <a:spcAft>
                <a:spcPts val="0"/>
              </a:spcAft>
              <a:buClr>
                <a:schemeClr val="dk1"/>
              </a:buClr>
              <a:buSzPts val="2800"/>
              <a:buChar char="–"/>
            </a:pPr>
            <a:r>
              <a:rPr lang="en-US"/>
              <a:t>As before, the slope of the line for other regions depends on the slopes of the lines below it, so you really need to focus on the change in height of the area!!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pic>
        <p:nvPicPr>
          <p:cNvPr descr="sales_stackedarea1.pdf" id="199" name="Google Shape;199;p19"/>
          <p:cNvPicPr preferRelativeResize="0"/>
          <p:nvPr>
            <p:ph idx="1" type="body"/>
          </p:nvPr>
        </p:nvPicPr>
        <p:blipFill rotWithShape="1">
          <a:blip r:embed="rId3">
            <a:alphaModFix/>
          </a:blip>
          <a:srcRect b="-6034" l="0" r="0" t="-6033"/>
          <a:stretch/>
        </p:blipFill>
        <p:spPr>
          <a:xfrm>
            <a:off x="457200" y="1456914"/>
            <a:ext cx="4038600" cy="4525963"/>
          </a:xfrm>
          <a:prstGeom prst="rect">
            <a:avLst/>
          </a:prstGeom>
          <a:noFill/>
          <a:ln>
            <a:noFill/>
          </a:ln>
        </p:spPr>
      </p:pic>
      <p:pic>
        <p:nvPicPr>
          <p:cNvPr descr="sales_stackedarea2.pdf" id="200" name="Google Shape;200;p19"/>
          <p:cNvPicPr preferRelativeResize="0"/>
          <p:nvPr>
            <p:ph idx="2" type="body"/>
          </p:nvPr>
        </p:nvPicPr>
        <p:blipFill rotWithShape="1">
          <a:blip r:embed="rId4">
            <a:alphaModFix/>
          </a:blip>
          <a:srcRect b="-6034" l="0" r="0" t="-6033"/>
          <a:stretch/>
        </p:blipFill>
        <p:spPr>
          <a:xfrm>
            <a:off x="4648200" y="1456914"/>
            <a:ext cx="4038600" cy="4525963"/>
          </a:xfrm>
          <a:prstGeom prst="rect">
            <a:avLst/>
          </a:prstGeom>
          <a:noFill/>
          <a:ln>
            <a:noFill/>
          </a:ln>
        </p:spPr>
      </p:pic>
      <p:sp>
        <p:nvSpPr>
          <p:cNvPr id="201" name="Google Shape;201;p19"/>
          <p:cNvSpPr txBox="1"/>
          <p:nvPr/>
        </p:nvSpPr>
        <p:spPr>
          <a:xfrm>
            <a:off x="471967" y="5750474"/>
            <a:ext cx="82296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focus just on the top boundary of the area, you would think that sales went down in April, but that is not the case!!!</a:t>
            </a:r>
            <a:endParaRPr b="0" i="0" sz="1400" u="none" cap="none" strike="noStrike">
              <a:solidFill>
                <a:srgbClr val="000000"/>
              </a:solidFill>
              <a:latin typeface="Arial"/>
              <a:ea typeface="Arial"/>
              <a:cs typeface="Arial"/>
              <a:sym typeface="Arial"/>
            </a:endParaRPr>
          </a:p>
        </p:txBody>
      </p:sp>
      <p:cxnSp>
        <p:nvCxnSpPr>
          <p:cNvPr id="202" name="Google Shape;202;p19"/>
          <p:cNvCxnSpPr>
            <a:stCxn id="201" idx="0"/>
          </p:cNvCxnSpPr>
          <p:nvPr/>
        </p:nvCxnSpPr>
        <p:spPr>
          <a:xfrm rot="10800000">
            <a:off x="2037667" y="3460274"/>
            <a:ext cx="2549100" cy="229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03" name="Google Shape;203;p19"/>
          <p:cNvCxnSpPr>
            <a:stCxn id="201" idx="0"/>
          </p:cNvCxnSpPr>
          <p:nvPr/>
        </p:nvCxnSpPr>
        <p:spPr>
          <a:xfrm flipH="1" rot="10800000">
            <a:off x="4586767" y="3164774"/>
            <a:ext cx="1629900" cy="2585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6862"/>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Case studies</a:t>
            </a:r>
            <a:endParaRPr/>
          </a:p>
        </p:txBody>
      </p:sp>
      <p:sp>
        <p:nvSpPr>
          <p:cNvPr id="92" name="Google Shape;92;p2"/>
          <p:cNvSpPr txBox="1"/>
          <p:nvPr>
            <p:ph idx="1" type="body"/>
          </p:nvPr>
        </p:nvSpPr>
        <p:spPr>
          <a:xfrm>
            <a:off x="457200" y="1299605"/>
            <a:ext cx="8229600" cy="528702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There are some “special cases” that appear over and over in visualization problems.  We will study some of them in a lot of detail.</a:t>
            </a:r>
            <a:endParaRPr/>
          </a:p>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592"/>
              </a:spcBef>
              <a:spcAft>
                <a:spcPts val="0"/>
              </a:spcAft>
              <a:buClr>
                <a:schemeClr val="dk1"/>
              </a:buClr>
              <a:buSzPts val="3200"/>
              <a:buChar char="•"/>
            </a:pPr>
            <a:r>
              <a:rPr lang="en-US"/>
              <a:t>There are some choices of visual cues and coordinate systems that are often made for decorative purposes but are suboptimal.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09" name="Google Shape;209;p20"/>
          <p:cNvSpPr txBox="1"/>
          <p:nvPr>
            <p:ph idx="1" type="body"/>
          </p:nvPr>
        </p:nvSpPr>
        <p:spPr>
          <a:xfrm>
            <a:off x="457200" y="1417638"/>
            <a:ext cx="4038600" cy="488840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Steam graphs are a slightly more decorative version of stacked area plots!</a:t>
            </a:r>
            <a:endParaRPr/>
          </a:p>
          <a:p>
            <a:pPr indent="-342900" lvl="0" marL="342900" rtl="0" algn="l">
              <a:lnSpc>
                <a:spcPct val="100000"/>
              </a:lnSpc>
              <a:spcBef>
                <a:spcPts val="560"/>
              </a:spcBef>
              <a:spcAft>
                <a:spcPts val="0"/>
              </a:spcAft>
              <a:buClr>
                <a:schemeClr val="dk1"/>
              </a:buClr>
              <a:buSzPts val="2800"/>
              <a:buChar char="•"/>
            </a:pPr>
            <a:r>
              <a:rPr lang="en-US"/>
              <a:t>The one on the right corresponds to word usage in twitter over time.</a:t>
            </a:r>
            <a:endParaRPr/>
          </a:p>
          <a:p>
            <a:pPr indent="-342900" lvl="0" marL="342900" rtl="0" algn="l">
              <a:lnSpc>
                <a:spcPct val="100000"/>
              </a:lnSpc>
              <a:spcBef>
                <a:spcPts val="560"/>
              </a:spcBef>
              <a:spcAft>
                <a:spcPts val="0"/>
              </a:spcAft>
              <a:buClr>
                <a:schemeClr val="dk1"/>
              </a:buClr>
              <a:buSzPts val="2800"/>
              <a:buChar char="•"/>
            </a:pPr>
            <a:r>
              <a:rPr lang="en-US"/>
              <a:t>Note that, although prettier, the issues are the same!</a:t>
            </a:r>
            <a:endParaRPr/>
          </a:p>
        </p:txBody>
      </p:sp>
      <p:pic>
        <p:nvPicPr>
          <p:cNvPr descr="stream_tweeter.jpg" id="210" name="Google Shape;210;p20"/>
          <p:cNvPicPr preferRelativeResize="0"/>
          <p:nvPr>
            <p:ph idx="2" type="body"/>
          </p:nvPr>
        </p:nvPicPr>
        <p:blipFill rotWithShape="1">
          <a:blip r:embed="rId3">
            <a:alphaModFix/>
          </a:blip>
          <a:srcRect b="-71359" l="0" r="0" t="-71359"/>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16" name="Google Shape;216;p21"/>
          <p:cNvSpPr txBox="1"/>
          <p:nvPr>
            <p:ph idx="1" type="body"/>
          </p:nvPr>
        </p:nvSpPr>
        <p:spPr>
          <a:xfrm>
            <a:off x="457200" y="1432068"/>
            <a:ext cx="4038600" cy="5047136"/>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There is no default function in R to construct stream graphs, but I am providing one in the next slide.</a:t>
            </a:r>
            <a:endParaRPr/>
          </a:p>
          <a:p>
            <a:pPr indent="-342900" lvl="0" marL="342900" rtl="0" algn="l">
              <a:lnSpc>
                <a:spcPct val="100000"/>
              </a:lnSpc>
              <a:spcBef>
                <a:spcPts val="518"/>
              </a:spcBef>
              <a:spcAft>
                <a:spcPts val="0"/>
              </a:spcAft>
              <a:buClr>
                <a:schemeClr val="dk1"/>
              </a:buClr>
              <a:buSzPct val="100000"/>
              <a:buChar char="•"/>
            </a:pPr>
            <a:r>
              <a:rPr lang="en-US"/>
              <a:t>Note that the stream plot is particularly bad in this setting</a:t>
            </a:r>
            <a:endParaRPr/>
          </a:p>
          <a:p>
            <a:pPr indent="-285750" lvl="1" marL="742950" rtl="0" algn="l">
              <a:lnSpc>
                <a:spcPct val="100000"/>
              </a:lnSpc>
              <a:spcBef>
                <a:spcPts val="444"/>
              </a:spcBef>
              <a:spcAft>
                <a:spcPts val="0"/>
              </a:spcAft>
              <a:buClr>
                <a:schemeClr val="dk1"/>
              </a:buClr>
              <a:buSzPct val="100000"/>
              <a:buChar char="–"/>
            </a:pPr>
            <a:r>
              <a:rPr lang="en-US"/>
              <a:t>Negative number suggest losses!!).</a:t>
            </a:r>
            <a:endParaRPr/>
          </a:p>
          <a:p>
            <a:pPr indent="-285750" lvl="1" marL="742950" rtl="0" algn="l">
              <a:lnSpc>
                <a:spcPct val="100000"/>
              </a:lnSpc>
              <a:spcBef>
                <a:spcPts val="444"/>
              </a:spcBef>
              <a:spcAft>
                <a:spcPts val="0"/>
              </a:spcAft>
              <a:buClr>
                <a:schemeClr val="dk1"/>
              </a:buClr>
              <a:buSzPct val="100000"/>
              <a:buChar char="–"/>
            </a:pPr>
            <a:r>
              <a:rPr lang="en-US"/>
              <a:t>We lose the few accurate comparisons we had!</a:t>
            </a:r>
            <a:endParaRPr/>
          </a:p>
        </p:txBody>
      </p:sp>
      <p:pic>
        <p:nvPicPr>
          <p:cNvPr descr="sales_stream.pdf" id="217" name="Google Shape;217;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23" name="Google Shape;2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Because stream plots only let you see the “big picture”, they usually work well only if you have a long time series with many categories and the patterns are “unimodal” or at least “smooth” phenomena that slowly evolves over time!</a:t>
            </a:r>
            <a:endParaRPr/>
          </a:p>
          <a:p>
            <a:pPr indent="-285750" lvl="1" marL="742950" rtl="0" algn="l">
              <a:lnSpc>
                <a:spcPct val="100000"/>
              </a:lnSpc>
              <a:spcBef>
                <a:spcPts val="560"/>
              </a:spcBef>
              <a:spcAft>
                <a:spcPts val="0"/>
              </a:spcAft>
              <a:buClr>
                <a:schemeClr val="dk1"/>
              </a:buClr>
              <a:buSzPts val="2800"/>
              <a:buChar char="–"/>
            </a:pPr>
            <a:r>
              <a:rPr lang="en-US"/>
              <a:t>Not too bad for twitter, movies box office, what people is listening to, etc.</a:t>
            </a:r>
            <a:endParaRPr/>
          </a:p>
          <a:p>
            <a:pPr indent="-285750" lvl="1" marL="742950" rtl="0" algn="l">
              <a:lnSpc>
                <a:spcPct val="100000"/>
              </a:lnSpc>
              <a:spcBef>
                <a:spcPts val="560"/>
              </a:spcBef>
              <a:spcAft>
                <a:spcPts val="0"/>
              </a:spcAft>
              <a:buClr>
                <a:schemeClr val="dk1"/>
              </a:buClr>
              <a:buSzPts val="2800"/>
              <a:buChar char="–"/>
            </a:pPr>
            <a:r>
              <a:rPr lang="en-US"/>
              <a:t>Bad for sales data!</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pic>
        <p:nvPicPr>
          <p:cNvPr descr="ebbandflowofmoviereceipts.png" id="229" name="Google Shape;229;p23"/>
          <p:cNvPicPr preferRelativeResize="0"/>
          <p:nvPr>
            <p:ph idx="1" type="body"/>
          </p:nvPr>
        </p:nvPicPr>
        <p:blipFill rotWithShape="1">
          <a:blip r:embed="rId3">
            <a:alphaModFix/>
          </a:blip>
          <a:srcRect b="0" l="-11629" r="-11627" t="0"/>
          <a:stretch/>
        </p:blipFill>
        <p:spPr>
          <a:xfrm>
            <a:off x="457200" y="1600200"/>
            <a:ext cx="8229600" cy="4525963"/>
          </a:xfrm>
          <a:prstGeom prst="rect">
            <a:avLst/>
          </a:prstGeom>
          <a:noFill/>
          <a:ln>
            <a:noFill/>
          </a:ln>
        </p:spPr>
      </p:pic>
      <p:sp>
        <p:nvSpPr>
          <p:cNvPr id="230" name="Google Shape;230;p23"/>
          <p:cNvSpPr txBox="1"/>
          <p:nvPr/>
        </p:nvSpPr>
        <p:spPr>
          <a:xfrm>
            <a:off x="1457556" y="6304176"/>
            <a:ext cx="75465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http://www.nytimes.com/interactive/2008/02/23/movies/20080223_REVENUE_GRAPHIC.html?_r=0</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36" name="Google Shape;23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Sometimes trying to pack too much information in a single graph is counterproductive!</a:t>
            </a:r>
            <a:endParaRPr/>
          </a:p>
          <a:p>
            <a:pPr indent="-285750" lvl="1" marL="742950" rtl="0" algn="l">
              <a:lnSpc>
                <a:spcPct val="100000"/>
              </a:lnSpc>
              <a:spcBef>
                <a:spcPts val="560"/>
              </a:spcBef>
              <a:spcAft>
                <a:spcPts val="0"/>
              </a:spcAft>
              <a:buClr>
                <a:schemeClr val="dk1"/>
              </a:buClr>
              <a:buSzPts val="2800"/>
              <a:buChar char="–"/>
            </a:pPr>
            <a:r>
              <a:rPr lang="en-US"/>
              <a:t>Remember that the more multidimensional a graph is, the harder it is to understand.</a:t>
            </a:r>
            <a:endParaRPr/>
          </a:p>
          <a:p>
            <a:pPr indent="-342900" lvl="0" marL="342900" rtl="0" algn="l">
              <a:lnSpc>
                <a:spcPct val="100000"/>
              </a:lnSpc>
              <a:spcBef>
                <a:spcPts val="640"/>
              </a:spcBef>
              <a:spcAft>
                <a:spcPts val="0"/>
              </a:spcAft>
              <a:buClr>
                <a:schemeClr val="dk1"/>
              </a:buClr>
              <a:buSzPts val="3200"/>
              <a:buChar char="•"/>
            </a:pPr>
            <a:r>
              <a:rPr lang="en-US"/>
              <a:t>Rather than creating a single visualization, how about using a group of two (or maybe three) to display the information.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pic>
        <p:nvPicPr>
          <p:cNvPr descr="sales_line_total.pdf" id="242" name="Google Shape;242;p25"/>
          <p:cNvPicPr preferRelativeResize="0"/>
          <p:nvPr>
            <p:ph idx="1" type="body"/>
          </p:nvPr>
        </p:nvPicPr>
        <p:blipFill rotWithShape="1">
          <a:blip r:embed="rId3">
            <a:alphaModFix/>
          </a:blip>
          <a:srcRect b="-34051" l="0" r="0" t="-34051"/>
          <a:stretch/>
        </p:blipFill>
        <p:spPr>
          <a:xfrm>
            <a:off x="457200" y="1600200"/>
            <a:ext cx="4038600" cy="4525963"/>
          </a:xfrm>
          <a:prstGeom prst="rect">
            <a:avLst/>
          </a:prstGeom>
          <a:noFill/>
          <a:ln>
            <a:noFill/>
          </a:ln>
        </p:spPr>
      </p:pic>
      <p:pic>
        <p:nvPicPr>
          <p:cNvPr descr="sales_line_regions.pdf" id="243" name="Google Shape;243;p25"/>
          <p:cNvPicPr preferRelativeResize="0"/>
          <p:nvPr>
            <p:ph idx="2" type="body"/>
          </p:nvPr>
        </p:nvPicPr>
        <p:blipFill rotWithShape="1">
          <a:blip r:embed="rId4">
            <a:alphaModFix/>
          </a:blip>
          <a:srcRect b="-34051" l="0" r="0" t="-34051"/>
          <a:stretch/>
        </p:blipFill>
        <p:spPr>
          <a:xfrm>
            <a:off x="4648200" y="1600200"/>
            <a:ext cx="4038600" cy="4525963"/>
          </a:xfrm>
          <a:prstGeom prst="rect">
            <a:avLst/>
          </a:prstGeom>
          <a:noFill/>
          <a:ln>
            <a:noFill/>
          </a:ln>
        </p:spPr>
      </p:pic>
      <p:sp>
        <p:nvSpPr>
          <p:cNvPr id="244" name="Google Shape;244;p25"/>
          <p:cNvSpPr txBox="1"/>
          <p:nvPr/>
        </p:nvSpPr>
        <p:spPr>
          <a:xfrm>
            <a:off x="623975" y="5479832"/>
            <a:ext cx="804844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can clearly see the evolution of sales (both total and on each market), and also how different markets have contributed to to total sales.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50" name="Google Shape;250;p26"/>
          <p:cNvSpPr txBox="1"/>
          <p:nvPr>
            <p:ph idx="1" type="body"/>
          </p:nvPr>
        </p:nvSpPr>
        <p:spPr>
          <a:xfrm>
            <a:off x="457200" y="1417637"/>
            <a:ext cx="4038600" cy="510992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In this case, because there are few parts, it would be possible to generate a single plot that combines total and regional sales.</a:t>
            </a:r>
            <a:endParaRPr/>
          </a:p>
          <a:p>
            <a:pPr indent="-342900" lvl="0" marL="342900" rtl="0" algn="l">
              <a:lnSpc>
                <a:spcPct val="100000"/>
              </a:lnSpc>
              <a:spcBef>
                <a:spcPts val="518"/>
              </a:spcBef>
              <a:spcAft>
                <a:spcPts val="0"/>
              </a:spcAft>
              <a:buClr>
                <a:schemeClr val="dk1"/>
              </a:buClr>
              <a:buSzPct val="100000"/>
              <a:buChar char="•"/>
            </a:pPr>
            <a:r>
              <a:rPr lang="en-US"/>
              <a:t>However, even in this simple case the aspect ratio for the regional sales is a poor one (most slopes are lower than 45°), so comparisons are harder.</a:t>
            </a:r>
            <a:endParaRPr/>
          </a:p>
        </p:txBody>
      </p:sp>
      <p:pic>
        <p:nvPicPr>
          <p:cNvPr descr="sales_line_combined.pdf" id="251" name="Google Shape;251;p26"/>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57" name="Google Shape;257;p27"/>
          <p:cNvSpPr txBox="1"/>
          <p:nvPr>
            <p:ph idx="1" type="body"/>
          </p:nvPr>
        </p:nvSpPr>
        <p:spPr>
          <a:xfrm>
            <a:off x="457200" y="1270069"/>
            <a:ext cx="4038600" cy="539040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You might want to complement the previous two graphs with one that shows the percent increase over time.</a:t>
            </a:r>
            <a:endParaRPr/>
          </a:p>
          <a:p>
            <a:pPr indent="-342900" lvl="0" marL="342900" rtl="0" algn="l">
              <a:lnSpc>
                <a:spcPct val="100000"/>
              </a:lnSpc>
              <a:spcBef>
                <a:spcPts val="560"/>
              </a:spcBef>
              <a:spcAft>
                <a:spcPts val="0"/>
              </a:spcAft>
              <a:buClr>
                <a:schemeClr val="dk1"/>
              </a:buClr>
              <a:buSzPts val="2800"/>
              <a:buChar char="•"/>
            </a:pPr>
            <a:r>
              <a:rPr lang="en-US"/>
              <a:t>Note that January is the baseline, so we don’t have a percent increase for that month (but we keep it in the graph to simplify comparisons).</a:t>
            </a:r>
            <a:endParaRPr/>
          </a:p>
        </p:txBody>
      </p:sp>
      <p:pic>
        <p:nvPicPr>
          <p:cNvPr descr="sales_line_regions_percent.pdf" id="258" name="Google Shape;258;p27"/>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64" name="Google Shape;264;p28"/>
          <p:cNvSpPr txBox="1"/>
          <p:nvPr>
            <p:ph idx="1" type="body"/>
          </p:nvPr>
        </p:nvSpPr>
        <p:spPr>
          <a:xfrm>
            <a:off x="457200" y="1600200"/>
            <a:ext cx="8229600" cy="470583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Note that I chose an aspect ratio for the plots that makes the slopes close to 45° to make comparisons simpler.</a:t>
            </a:r>
            <a:endParaRPr/>
          </a:p>
          <a:p>
            <a:pPr indent="-342900" lvl="0" marL="342900" rtl="0" algn="l">
              <a:lnSpc>
                <a:spcPct val="100000"/>
              </a:lnSpc>
              <a:spcBef>
                <a:spcPts val="640"/>
              </a:spcBef>
              <a:spcAft>
                <a:spcPts val="0"/>
              </a:spcAft>
              <a:buClr>
                <a:schemeClr val="dk1"/>
              </a:buClr>
              <a:buSzPts val="3200"/>
              <a:buChar char="•"/>
            </a:pPr>
            <a:r>
              <a:rPr lang="en-US"/>
              <a:t>I added grid lines (in grey, and thinner than the sales lines) to allow for more accurate comparisons.</a:t>
            </a:r>
            <a:endParaRPr/>
          </a:p>
          <a:p>
            <a:pPr indent="-342900" lvl="0" marL="342900" rtl="0" algn="l">
              <a:lnSpc>
                <a:spcPct val="100000"/>
              </a:lnSpc>
              <a:spcBef>
                <a:spcPts val="640"/>
              </a:spcBef>
              <a:spcAft>
                <a:spcPts val="0"/>
              </a:spcAft>
              <a:buClr>
                <a:schemeClr val="dk1"/>
              </a:buClr>
              <a:buSzPts val="3200"/>
              <a:buChar char="•"/>
            </a:pPr>
            <a:r>
              <a:rPr lang="en-US"/>
              <a:t>In the percent plot, the grid line at zero is continuous (but still grey and thinner) to highlight that most changes are positive.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PERIODIC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COMBINING TIME SERIES AND PART-TO-WHOLE RELATIONSHIPS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Periodic Data</a:t>
            </a:r>
            <a:endParaRPr/>
          </a:p>
        </p:txBody>
      </p:sp>
      <p:sp>
        <p:nvSpPr>
          <p:cNvPr id="275" name="Google Shape;275;p30"/>
          <p:cNvSpPr txBox="1"/>
          <p:nvPr>
            <p:ph idx="1" type="body"/>
          </p:nvPr>
        </p:nvSpPr>
        <p:spPr>
          <a:xfrm>
            <a:off x="457200" y="1600200"/>
            <a:ext cx="8229600" cy="473096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Often we need to represent data that shows cycles (periodicities):</a:t>
            </a:r>
            <a:endParaRPr/>
          </a:p>
          <a:p>
            <a:pPr indent="-285750" lvl="1" marL="742950" rtl="0" algn="l">
              <a:lnSpc>
                <a:spcPct val="100000"/>
              </a:lnSpc>
              <a:spcBef>
                <a:spcPts val="560"/>
              </a:spcBef>
              <a:spcAft>
                <a:spcPts val="0"/>
              </a:spcAft>
              <a:buClr>
                <a:schemeClr val="dk1"/>
              </a:buClr>
              <a:buSzPts val="2800"/>
              <a:buChar char="–"/>
            </a:pPr>
            <a:r>
              <a:rPr lang="en-US"/>
              <a:t>Weekly patterns (e.g., call volume, restaurant sales).</a:t>
            </a:r>
            <a:endParaRPr/>
          </a:p>
          <a:p>
            <a:pPr indent="-285750" lvl="1" marL="742950" rtl="0" algn="l">
              <a:lnSpc>
                <a:spcPct val="100000"/>
              </a:lnSpc>
              <a:spcBef>
                <a:spcPts val="560"/>
              </a:spcBef>
              <a:spcAft>
                <a:spcPts val="0"/>
              </a:spcAft>
              <a:buClr>
                <a:schemeClr val="dk1"/>
              </a:buClr>
              <a:buSzPts val="2800"/>
              <a:buChar char="–"/>
            </a:pPr>
            <a:r>
              <a:rPr lang="en-US"/>
              <a:t>Monthly patterns (e.g., ATM transactions)</a:t>
            </a:r>
            <a:endParaRPr/>
          </a:p>
          <a:p>
            <a:pPr indent="-285750" lvl="1" marL="742950" rtl="0" algn="l">
              <a:lnSpc>
                <a:spcPct val="100000"/>
              </a:lnSpc>
              <a:spcBef>
                <a:spcPts val="560"/>
              </a:spcBef>
              <a:spcAft>
                <a:spcPts val="0"/>
              </a:spcAft>
              <a:buClr>
                <a:schemeClr val="dk1"/>
              </a:buClr>
              <a:buSzPts val="2800"/>
              <a:buChar char="–"/>
            </a:pPr>
            <a:r>
              <a:rPr lang="en-US"/>
              <a:t>Annual patterns (e.g., temperature, precipitation).</a:t>
            </a:r>
            <a:endParaRPr/>
          </a:p>
          <a:p>
            <a:pPr indent="-342900" lvl="0" marL="342900" rtl="0" algn="l">
              <a:lnSpc>
                <a:spcPct val="100000"/>
              </a:lnSpc>
              <a:spcBef>
                <a:spcPts val="640"/>
              </a:spcBef>
              <a:spcAft>
                <a:spcPts val="0"/>
              </a:spcAft>
              <a:buClr>
                <a:schemeClr val="dk1"/>
              </a:buClr>
              <a:buSzPts val="3200"/>
              <a:buChar char="•"/>
            </a:pPr>
            <a:r>
              <a:rPr lang="en-US"/>
              <a:t>In some of this cases we might not know if such a pattern is present and we would like to better understand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Periodic Data</a:t>
            </a:r>
            <a:endParaRPr/>
          </a:p>
        </p:txBody>
      </p:sp>
      <p:sp>
        <p:nvSpPr>
          <p:cNvPr id="281" name="Google Shape;281;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an example, consider the average monthly temperatures in Santa Cruz county between 1900 and 2014.</a:t>
            </a:r>
            <a:endParaRPr/>
          </a:p>
          <a:p>
            <a:pPr indent="-342900" lvl="0" marL="342900" rtl="0" algn="l">
              <a:lnSpc>
                <a:spcPct val="100000"/>
              </a:lnSpc>
              <a:spcBef>
                <a:spcPts val="640"/>
              </a:spcBef>
              <a:spcAft>
                <a:spcPts val="0"/>
              </a:spcAft>
              <a:buClr>
                <a:schemeClr val="dk1"/>
              </a:buClr>
              <a:buSzPts val="3200"/>
              <a:buChar char="•"/>
            </a:pPr>
            <a:r>
              <a:rPr lang="en-US"/>
              <a:t>Some questions of interest:</a:t>
            </a:r>
            <a:endParaRPr/>
          </a:p>
          <a:p>
            <a:pPr indent="-285750" lvl="1" marL="742950" rtl="0" algn="l">
              <a:lnSpc>
                <a:spcPct val="100000"/>
              </a:lnSpc>
              <a:spcBef>
                <a:spcPts val="560"/>
              </a:spcBef>
              <a:spcAft>
                <a:spcPts val="0"/>
              </a:spcAft>
              <a:buClr>
                <a:schemeClr val="dk1"/>
              </a:buClr>
              <a:buSzPts val="2800"/>
              <a:buChar char="–"/>
            </a:pPr>
            <a:r>
              <a:rPr lang="en-US"/>
              <a:t>What is the warmest month of the year?</a:t>
            </a:r>
            <a:endParaRPr/>
          </a:p>
          <a:p>
            <a:pPr indent="-285750" lvl="1" marL="742950" rtl="0" algn="l">
              <a:lnSpc>
                <a:spcPct val="100000"/>
              </a:lnSpc>
              <a:spcBef>
                <a:spcPts val="560"/>
              </a:spcBef>
              <a:spcAft>
                <a:spcPts val="0"/>
              </a:spcAft>
              <a:buClr>
                <a:schemeClr val="dk1"/>
              </a:buClr>
              <a:buSzPts val="2800"/>
              <a:buChar char="–"/>
            </a:pPr>
            <a:r>
              <a:rPr lang="en-US"/>
              <a:t>What is the coldest month of the year?</a:t>
            </a:r>
            <a:endParaRPr/>
          </a:p>
          <a:p>
            <a:pPr indent="-285750" lvl="1" marL="742950" rtl="0" algn="l">
              <a:lnSpc>
                <a:spcPct val="100000"/>
              </a:lnSpc>
              <a:spcBef>
                <a:spcPts val="560"/>
              </a:spcBef>
              <a:spcAft>
                <a:spcPts val="0"/>
              </a:spcAft>
              <a:buClr>
                <a:schemeClr val="dk1"/>
              </a:buClr>
              <a:buSzPts val="2800"/>
              <a:buChar char="–"/>
            </a:pPr>
            <a:r>
              <a:rPr lang="en-US"/>
              <a:t>Has Santa Cruz gotten warmer over the last 100 years?  Has it grown colder?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An Example:  Average Monthly Temperatures in Santa Cruz</a:t>
            </a:r>
            <a:endParaRPr/>
          </a:p>
        </p:txBody>
      </p:sp>
      <p:graphicFrame>
        <p:nvGraphicFramePr>
          <p:cNvPr id="287" name="Google Shape;287;p32"/>
          <p:cNvGraphicFramePr/>
          <p:nvPr/>
        </p:nvGraphicFramePr>
        <p:xfrm>
          <a:off x="381140" y="2591911"/>
          <a:ext cx="3000000" cy="3000000"/>
        </p:xfrm>
        <a:graphic>
          <a:graphicData uri="http://schemas.openxmlformats.org/drawingml/2006/table">
            <a:tbl>
              <a:tblPr>
                <a:noFill/>
                <a:tableStyleId>{95CE3B97-8932-4CC6-BE74-D90D57D0D938}</a:tableStyleId>
              </a:tblPr>
              <a:tblGrid>
                <a:gridCol w="546100"/>
                <a:gridCol w="546100"/>
                <a:gridCol w="546100"/>
                <a:gridCol w="546100"/>
                <a:gridCol w="546100"/>
                <a:gridCol w="546100"/>
                <a:gridCol w="546100"/>
                <a:gridCol w="546100"/>
                <a:gridCol w="546100"/>
                <a:gridCol w="546100"/>
                <a:gridCol w="546100"/>
                <a:gridCol w="546100"/>
                <a:gridCol w="546100"/>
                <a:gridCol w="546100"/>
              </a:tblGrid>
              <a:tr h="190500">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Year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Jan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Feb</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NA</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Mar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Apr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May</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Jun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Jul</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Aug</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Sep</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64.5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Oct</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Nov</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Dec</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8" name="Google Shape;288;p32"/>
          <p:cNvSpPr txBox="1"/>
          <p:nvPr/>
        </p:nvSpPr>
        <p:spPr>
          <a:xfrm>
            <a:off x="8218834" y="3562225"/>
            <a:ext cx="3440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89" name="Google Shape;289;p32"/>
          <p:cNvSpPr txBox="1"/>
          <p:nvPr/>
        </p:nvSpPr>
        <p:spPr>
          <a:xfrm>
            <a:off x="627726" y="1820556"/>
            <a:ext cx="33813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a small piece of the dataset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Line plot</a:t>
            </a:r>
            <a:endParaRPr/>
          </a:p>
        </p:txBody>
      </p:sp>
      <p:sp>
        <p:nvSpPr>
          <p:cNvPr id="295" name="Google Shape;295;p33"/>
          <p:cNvSpPr txBox="1"/>
          <p:nvPr>
            <p:ph idx="1" type="body"/>
          </p:nvPr>
        </p:nvSpPr>
        <p:spPr>
          <a:xfrm>
            <a:off x="457200" y="1417638"/>
            <a:ext cx="4038600" cy="500603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Given that this is a time series, the simplest, solution is to use a line plot.</a:t>
            </a:r>
            <a:endParaRPr/>
          </a:p>
          <a:p>
            <a:pPr indent="-342900" lvl="0" marL="342900" rtl="0" algn="l">
              <a:lnSpc>
                <a:spcPct val="100000"/>
              </a:lnSpc>
              <a:spcBef>
                <a:spcPts val="518"/>
              </a:spcBef>
              <a:spcAft>
                <a:spcPts val="0"/>
              </a:spcAft>
              <a:buClr>
                <a:schemeClr val="dk1"/>
              </a:buClr>
              <a:buSzPct val="100000"/>
              <a:buChar char="•"/>
            </a:pPr>
            <a:r>
              <a:rPr lang="en-US"/>
              <a:t>It conveys two messages well:</a:t>
            </a:r>
            <a:endParaRPr/>
          </a:p>
          <a:p>
            <a:pPr indent="-285750" lvl="1" marL="742950" rtl="0" algn="l">
              <a:lnSpc>
                <a:spcPct val="100000"/>
              </a:lnSpc>
              <a:spcBef>
                <a:spcPts val="444"/>
              </a:spcBef>
              <a:spcAft>
                <a:spcPts val="0"/>
              </a:spcAft>
              <a:buClr>
                <a:schemeClr val="dk1"/>
              </a:buClr>
              <a:buSzPct val="100000"/>
              <a:buChar char="–"/>
            </a:pPr>
            <a:r>
              <a:rPr lang="en-US"/>
              <a:t>Clear periodicity.</a:t>
            </a:r>
            <a:endParaRPr/>
          </a:p>
          <a:p>
            <a:pPr indent="-285750" lvl="1" marL="742950" rtl="0" algn="l">
              <a:lnSpc>
                <a:spcPct val="100000"/>
              </a:lnSpc>
              <a:spcBef>
                <a:spcPts val="444"/>
              </a:spcBef>
              <a:spcAft>
                <a:spcPts val="0"/>
              </a:spcAft>
              <a:buClr>
                <a:schemeClr val="dk1"/>
              </a:buClr>
              <a:buSzPct val="100000"/>
              <a:buChar char="–"/>
            </a:pPr>
            <a:r>
              <a:rPr lang="en-US"/>
              <a:t>Little or no overall trend.</a:t>
            </a:r>
            <a:endParaRPr/>
          </a:p>
          <a:p>
            <a:pPr indent="-342900" lvl="0" marL="342900" rtl="0" algn="l">
              <a:lnSpc>
                <a:spcPct val="100000"/>
              </a:lnSpc>
              <a:spcBef>
                <a:spcPts val="518"/>
              </a:spcBef>
              <a:spcAft>
                <a:spcPts val="0"/>
              </a:spcAft>
              <a:buClr>
                <a:schemeClr val="dk1"/>
              </a:buClr>
              <a:buSzPct val="100000"/>
              <a:buChar char="•"/>
            </a:pPr>
            <a:r>
              <a:rPr lang="en-US"/>
              <a:t>However, a more detailed exploration is hard because it is too cluttered.</a:t>
            </a:r>
            <a:endParaRPr/>
          </a:p>
          <a:p>
            <a:pPr indent="-144780" lvl="1" marL="742950" rtl="0" algn="l">
              <a:lnSpc>
                <a:spcPct val="100000"/>
              </a:lnSpc>
              <a:spcBef>
                <a:spcPts val="444"/>
              </a:spcBef>
              <a:spcAft>
                <a:spcPts val="0"/>
              </a:spcAft>
              <a:buClr>
                <a:schemeClr val="dk1"/>
              </a:buClr>
              <a:buSzPct val="100000"/>
              <a:buNone/>
            </a:pPr>
            <a:r>
              <a:t/>
            </a:r>
            <a:endParaRPr/>
          </a:p>
        </p:txBody>
      </p:sp>
      <p:pic>
        <p:nvPicPr>
          <p:cNvPr descr="santacrutemperature_lineplot.pdf" id="296" name="Google Shape;296;p3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sp>
        <p:nvSpPr>
          <p:cNvPr id="302" name="Google Shape;302;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Heatmaps can be used to display arrayed-valued data.  </a:t>
            </a:r>
            <a:endParaRPr/>
          </a:p>
          <a:p>
            <a:pPr indent="-285750" lvl="1" marL="742950" rtl="0" algn="l">
              <a:lnSpc>
                <a:spcPct val="100000"/>
              </a:lnSpc>
              <a:spcBef>
                <a:spcPts val="560"/>
              </a:spcBef>
              <a:spcAft>
                <a:spcPts val="0"/>
              </a:spcAft>
              <a:buClr>
                <a:schemeClr val="dk1"/>
              </a:buClr>
              <a:buSzPts val="2800"/>
              <a:buChar char="–"/>
            </a:pPr>
            <a:r>
              <a:rPr lang="en-US"/>
              <a:t>We have seen this before, for example, when depicting the evolution over time of the inflation rate in the U.S.</a:t>
            </a:r>
            <a:endParaRPr/>
          </a:p>
          <a:p>
            <a:pPr indent="-342900" lvl="0" marL="342900" rtl="0" algn="l">
              <a:lnSpc>
                <a:spcPct val="100000"/>
              </a:lnSpc>
              <a:spcBef>
                <a:spcPts val="640"/>
              </a:spcBef>
              <a:spcAft>
                <a:spcPts val="0"/>
              </a:spcAft>
              <a:buClr>
                <a:schemeClr val="dk1"/>
              </a:buClr>
              <a:buSzPts val="3200"/>
              <a:buChar char="•"/>
            </a:pPr>
            <a:r>
              <a:rPr lang="en-US"/>
              <a:t>When times series are very long and periodicity very clear, heat maps can be better at conveying the big picture.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pic>
        <p:nvPicPr>
          <p:cNvPr descr="santacrutemperature_heatmap2.pdf" id="308" name="Google Shape;308;p35"/>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Although you may feel this way …</a:t>
            </a:r>
            <a:endParaRPr/>
          </a:p>
        </p:txBody>
      </p:sp>
      <p:pic>
        <p:nvPicPr>
          <p:cNvPr descr="santacrutemperature_heatmap3.pdf" id="314" name="Google Shape;314;p36"/>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 this way …</a:t>
            </a:r>
            <a:endParaRPr/>
          </a:p>
        </p:txBody>
      </p:sp>
      <p:pic>
        <p:nvPicPr>
          <p:cNvPr descr="santacrutemperature_heatmap1.pdf" id="320" name="Google Shape;320;p37"/>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sp>
        <p:nvSpPr>
          <p:cNvPr id="326" name="Google Shape;326;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Note that I used red for “high” temperatures and blue for “low” temperatures.</a:t>
            </a:r>
            <a:endParaRPr/>
          </a:p>
          <a:p>
            <a:pPr indent="-342900" lvl="0" marL="342900" rtl="0" algn="l">
              <a:lnSpc>
                <a:spcPct val="100000"/>
              </a:lnSpc>
              <a:spcBef>
                <a:spcPts val="592"/>
              </a:spcBef>
              <a:spcAft>
                <a:spcPts val="0"/>
              </a:spcAft>
              <a:buClr>
                <a:schemeClr val="dk1"/>
              </a:buClr>
              <a:buSzPct val="100000"/>
              <a:buChar char="•"/>
            </a:pPr>
            <a:r>
              <a:rPr lang="en-US"/>
              <a:t>Now it is clear from the graph that the warmest months are July, August and September, and the coldest are January and December.</a:t>
            </a:r>
            <a:endParaRPr/>
          </a:p>
          <a:p>
            <a:pPr indent="-342900" lvl="0" marL="342900" rtl="0" algn="l">
              <a:lnSpc>
                <a:spcPct val="100000"/>
              </a:lnSpc>
              <a:spcBef>
                <a:spcPts val="592"/>
              </a:spcBef>
              <a:spcAft>
                <a:spcPts val="0"/>
              </a:spcAft>
              <a:buClr>
                <a:schemeClr val="dk1"/>
              </a:buClr>
              <a:buSzPct val="100000"/>
              <a:buChar char="•"/>
            </a:pPr>
            <a:r>
              <a:rPr lang="en-US"/>
              <a:t>However, heatmaps use colors to represent quantitative variables, and therefore do not allow for very accurate comparisons (recall the hierarchy of visual cues).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Cycle plots</a:t>
            </a:r>
            <a:endParaRPr/>
          </a:p>
        </p:txBody>
      </p:sp>
      <p:sp>
        <p:nvSpPr>
          <p:cNvPr id="332" name="Google Shape;332;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Cycle plots are a variant of line plots invented over 30 years, but rarely used.</a:t>
            </a:r>
            <a:endParaRPr/>
          </a:p>
          <a:p>
            <a:pPr indent="-342900" lvl="0" marL="342900" rtl="0" algn="l">
              <a:lnSpc>
                <a:spcPct val="100000"/>
              </a:lnSpc>
              <a:spcBef>
                <a:spcPts val="640"/>
              </a:spcBef>
              <a:spcAft>
                <a:spcPts val="0"/>
              </a:spcAft>
              <a:buClr>
                <a:schemeClr val="dk1"/>
              </a:buClr>
              <a:buSzPts val="3200"/>
              <a:buChar char="•"/>
            </a:pPr>
            <a:r>
              <a:rPr lang="en-US"/>
              <a:t>In cycle plots, the time series associated with each sub-period (in this example, each month) is plotted together, and context lines for the average temperature on each month are added to facilitate understanding of the periodicities.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Combining Time Series and Part-to-Whole Relationships</a:t>
            </a:r>
            <a:endParaRPr/>
          </a:p>
        </p:txBody>
      </p:sp>
      <p:sp>
        <p:nvSpPr>
          <p:cNvPr id="103" name="Google Shape;103;p4"/>
          <p:cNvSpPr txBox="1"/>
          <p:nvPr>
            <p:ph idx="1" type="body"/>
          </p:nvPr>
        </p:nvSpPr>
        <p:spPr>
          <a:xfrm>
            <a:off x="457200" y="1600200"/>
            <a:ext cx="8229600" cy="474913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Part-to-whole data refers to values that combine to form a whole compare to one another and the whole.</a:t>
            </a:r>
            <a:endParaRPr/>
          </a:p>
          <a:p>
            <a:pPr indent="-342900" lvl="0" marL="342900" rtl="0" algn="l">
              <a:lnSpc>
                <a:spcPct val="100000"/>
              </a:lnSpc>
              <a:spcBef>
                <a:spcPts val="592"/>
              </a:spcBef>
              <a:spcAft>
                <a:spcPts val="0"/>
              </a:spcAft>
              <a:buClr>
                <a:schemeClr val="dk1"/>
              </a:buClr>
              <a:buSzPct val="100000"/>
              <a:buChar char="•"/>
            </a:pPr>
            <a:r>
              <a:rPr lang="en-US"/>
              <a:t>Time series data refers to how values evolve over time.</a:t>
            </a:r>
            <a:endParaRPr/>
          </a:p>
          <a:p>
            <a:pPr indent="-342900" lvl="0" marL="342900" rtl="0" algn="l">
              <a:lnSpc>
                <a:spcPct val="100000"/>
              </a:lnSpc>
              <a:spcBef>
                <a:spcPts val="592"/>
              </a:spcBef>
              <a:spcAft>
                <a:spcPts val="0"/>
              </a:spcAft>
              <a:buClr>
                <a:schemeClr val="dk1"/>
              </a:buClr>
              <a:buSzPct val="100000"/>
              <a:buChar char="•"/>
            </a:pPr>
            <a:r>
              <a:rPr lang="en-US"/>
              <a:t>In combining time series and part-to-whole data we aim at showing how both the individual parts and the whole evolve over time.</a:t>
            </a:r>
            <a:endParaRPr/>
          </a:p>
          <a:p>
            <a:pPr indent="-285750" lvl="1" marL="742950" rtl="0" algn="l">
              <a:lnSpc>
                <a:spcPct val="100000"/>
              </a:lnSpc>
              <a:spcBef>
                <a:spcPts val="518"/>
              </a:spcBef>
              <a:spcAft>
                <a:spcPts val="0"/>
              </a:spcAft>
              <a:buClr>
                <a:schemeClr val="dk1"/>
              </a:buClr>
              <a:buSzPct val="100000"/>
              <a:buChar char="–"/>
            </a:pPr>
            <a:r>
              <a:rPr lang="en-US"/>
              <a:t>Time series of sales broken down by district.</a:t>
            </a:r>
            <a:endParaRPr/>
          </a:p>
          <a:p>
            <a:pPr indent="-285750" lvl="1" marL="742950" rtl="0" algn="l">
              <a:lnSpc>
                <a:spcPct val="100000"/>
              </a:lnSpc>
              <a:spcBef>
                <a:spcPts val="518"/>
              </a:spcBef>
              <a:spcAft>
                <a:spcPts val="0"/>
              </a:spcAft>
              <a:buClr>
                <a:schemeClr val="dk1"/>
              </a:buClr>
              <a:buSzPct val="100000"/>
              <a:buChar char="–"/>
            </a:pPr>
            <a:r>
              <a:rPr lang="en-US"/>
              <a:t>Weekly box-office receipts from different movies.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Cycle plots</a:t>
            </a:r>
            <a:endParaRPr/>
          </a:p>
        </p:txBody>
      </p:sp>
      <p:pic>
        <p:nvPicPr>
          <p:cNvPr descr="santacrutemperature_cycleplot.pdf" id="338" name="Google Shape;338;p40"/>
          <p:cNvPicPr preferRelativeResize="0"/>
          <p:nvPr>
            <p:ph idx="1" type="body"/>
          </p:nvPr>
        </p:nvPicPr>
        <p:blipFill rotWithShape="1">
          <a:blip r:embed="rId3">
            <a:alphaModFix/>
          </a:blip>
          <a:srcRect b="0" l="5383" r="5382" t="0"/>
          <a:stretch/>
        </p:blipFill>
        <p:spPr>
          <a:xfrm>
            <a:off x="457200" y="1600200"/>
            <a:ext cx="4038600" cy="4525963"/>
          </a:xfrm>
          <a:prstGeom prst="rect">
            <a:avLst/>
          </a:prstGeom>
          <a:noFill/>
          <a:ln>
            <a:noFill/>
          </a:ln>
        </p:spPr>
      </p:pic>
      <p:sp>
        <p:nvSpPr>
          <p:cNvPr id="339" name="Google Shape;339;p40"/>
          <p:cNvSpPr txBox="1"/>
          <p:nvPr>
            <p:ph idx="2" type="body"/>
          </p:nvPr>
        </p:nvSpPr>
        <p:spPr>
          <a:xfrm>
            <a:off x="4648200" y="1417638"/>
            <a:ext cx="4038600" cy="502063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From the graph, it is now very clear that August is the warmest month (by a slight margin) and that January is the coldest (also by a slight margin).</a:t>
            </a:r>
            <a:endParaRPr/>
          </a:p>
          <a:p>
            <a:pPr indent="-342900" lvl="0" marL="342900" rtl="0" algn="l">
              <a:lnSpc>
                <a:spcPct val="100000"/>
              </a:lnSpc>
              <a:spcBef>
                <a:spcPts val="518"/>
              </a:spcBef>
              <a:spcAft>
                <a:spcPts val="0"/>
              </a:spcAft>
              <a:buClr>
                <a:schemeClr val="dk1"/>
              </a:buClr>
              <a:buSzPct val="100000"/>
              <a:buChar char="•"/>
            </a:pPr>
            <a:r>
              <a:rPr lang="en-US"/>
              <a:t>Note also that temperatures fall fast, and recover more slowly.</a:t>
            </a:r>
            <a:endParaRPr/>
          </a:p>
          <a:p>
            <a:pPr indent="-342900" lvl="0" marL="342900" rtl="0" algn="l">
              <a:lnSpc>
                <a:spcPct val="100000"/>
              </a:lnSpc>
              <a:spcBef>
                <a:spcPts val="518"/>
              </a:spcBef>
              <a:spcAft>
                <a:spcPts val="0"/>
              </a:spcAft>
              <a:buClr>
                <a:schemeClr val="dk1"/>
              </a:buClr>
              <a:buSzPct val="100000"/>
              <a:buChar char="•"/>
            </a:pPr>
            <a:r>
              <a:rPr lang="en-US"/>
              <a:t>Warmer months seem to show a slight trend, colder  months do not.</a:t>
            </a:r>
            <a:endParaRPr/>
          </a:p>
          <a:p>
            <a:pPr indent="-178435" lvl="0" marL="342900" rtl="0" algn="l">
              <a:lnSpc>
                <a:spcPct val="100000"/>
              </a:lnSpc>
              <a:spcBef>
                <a:spcPts val="518"/>
              </a:spcBef>
              <a:spcAft>
                <a:spcPts val="0"/>
              </a:spcAft>
              <a:buClr>
                <a:schemeClr val="dk1"/>
              </a:buClr>
              <a:buSzPct val="100000"/>
              <a:buNone/>
            </a:pPr>
            <a:r>
              <a:t/>
            </a:r>
            <a:endParaRPr/>
          </a:p>
        </p:txBody>
      </p:sp>
      <p:sp>
        <p:nvSpPr>
          <p:cNvPr id="340" name="Google Shape;340;p40"/>
          <p:cNvSpPr txBox="1"/>
          <p:nvPr/>
        </p:nvSpPr>
        <p:spPr>
          <a:xfrm>
            <a:off x="457200" y="1277034"/>
            <a:ext cx="284201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We could substitute the flat lines with a trend line</a:t>
            </a:r>
            <a:endParaRPr b="0" i="0" sz="1400" u="none" cap="none" strike="noStrike">
              <a:solidFill>
                <a:srgbClr val="000000"/>
              </a:solidFill>
              <a:latin typeface="Arial"/>
              <a:ea typeface="Arial"/>
              <a:cs typeface="Arial"/>
              <a:sym typeface="Arial"/>
            </a:endParaRPr>
          </a:p>
        </p:txBody>
      </p:sp>
      <p:cxnSp>
        <p:nvCxnSpPr>
          <p:cNvPr id="341" name="Google Shape;341;p40"/>
          <p:cNvCxnSpPr/>
          <p:nvPr/>
        </p:nvCxnSpPr>
        <p:spPr>
          <a:xfrm>
            <a:off x="1810187" y="1923365"/>
            <a:ext cx="437949" cy="104028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6862"/>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47" name="Google Shape;347;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possibly unsatisfactory feature of cycle plots is that January and December appear disconnected, when in reality we expect temperatures to be similar in both months.</a:t>
            </a:r>
            <a:endParaRPr/>
          </a:p>
          <a:p>
            <a:pPr indent="-342900" lvl="0" marL="342900" rtl="0" algn="l">
              <a:lnSpc>
                <a:spcPct val="100000"/>
              </a:lnSpc>
              <a:spcBef>
                <a:spcPts val="640"/>
              </a:spcBef>
              <a:spcAft>
                <a:spcPts val="0"/>
              </a:spcAft>
              <a:buClr>
                <a:schemeClr val="dk1"/>
              </a:buClr>
              <a:buSzPts val="3200"/>
              <a:buChar char="•"/>
            </a:pPr>
            <a:r>
              <a:rPr lang="en-US"/>
              <a:t>A way around this is to use a polar coordinate system to achieve something similar to a cycle plot!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53" name="Google Shape;353;p42"/>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Again, it is clear that mean temperatures are higher in September, but comparisons with August are a bit harder.</a:t>
            </a:r>
            <a:endParaRPr/>
          </a:p>
          <a:p>
            <a:pPr indent="-342900" lvl="0" marL="342900" rtl="0" algn="l">
              <a:lnSpc>
                <a:spcPct val="100000"/>
              </a:lnSpc>
              <a:spcBef>
                <a:spcPts val="560"/>
              </a:spcBef>
              <a:spcAft>
                <a:spcPts val="0"/>
              </a:spcAft>
              <a:buClr>
                <a:schemeClr val="dk1"/>
              </a:buClr>
              <a:buSzPts val="2800"/>
              <a:buChar char="•"/>
            </a:pPr>
            <a:r>
              <a:rPr lang="en-US"/>
              <a:t>It is apparent now that January has more variability than other months.</a:t>
            </a:r>
            <a:endParaRPr/>
          </a:p>
          <a:p>
            <a:pPr indent="-342900" lvl="0" marL="342900" rtl="0" algn="l">
              <a:lnSpc>
                <a:spcPct val="100000"/>
              </a:lnSpc>
              <a:spcBef>
                <a:spcPts val="560"/>
              </a:spcBef>
              <a:spcAft>
                <a:spcPts val="0"/>
              </a:spcAft>
              <a:buClr>
                <a:schemeClr val="dk1"/>
              </a:buClr>
              <a:buSzPts val="2800"/>
              <a:buChar char="•"/>
            </a:pPr>
            <a:r>
              <a:rPr lang="en-US"/>
              <a:t>We lose the ability to understand trend over multiple years.</a:t>
            </a:r>
            <a:endParaRPr/>
          </a:p>
        </p:txBody>
      </p:sp>
      <p:pic>
        <p:nvPicPr>
          <p:cNvPr descr="santacrutemperature_radial1.pdf" id="354" name="Google Shape;354;p4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355" name="Google Shape;355;p42"/>
          <p:cNvSpPr txBox="1"/>
          <p:nvPr/>
        </p:nvSpPr>
        <p:spPr>
          <a:xfrm>
            <a:off x="3795555" y="5817878"/>
            <a:ext cx="530465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Polar coordinate plots make sense here because the data “month” is an ordinal variable with a circular (cyclical) order, rather than linear.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61" name="Google Shape;36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 could the graph be improved?</a:t>
            </a:r>
            <a:endParaRPr/>
          </a:p>
          <a:p>
            <a:pPr indent="-285750" lvl="1" marL="742950" rtl="0" algn="l">
              <a:lnSpc>
                <a:spcPct val="100000"/>
              </a:lnSpc>
              <a:spcBef>
                <a:spcPts val="560"/>
              </a:spcBef>
              <a:spcAft>
                <a:spcPts val="0"/>
              </a:spcAft>
              <a:buClr>
                <a:schemeClr val="dk1"/>
              </a:buClr>
              <a:buSzPts val="2800"/>
              <a:buChar char="–"/>
            </a:pPr>
            <a:r>
              <a:rPr lang="en-US"/>
              <a:t>We could try to show trends like in the cycle plot.</a:t>
            </a:r>
            <a:endParaRPr/>
          </a:p>
          <a:p>
            <a:pPr indent="-285750" lvl="1" marL="742950" rtl="0" algn="l">
              <a:lnSpc>
                <a:spcPct val="100000"/>
              </a:lnSpc>
              <a:spcBef>
                <a:spcPts val="560"/>
              </a:spcBef>
              <a:spcAft>
                <a:spcPts val="0"/>
              </a:spcAft>
              <a:buClr>
                <a:schemeClr val="dk1"/>
              </a:buClr>
              <a:buSzPts val="2800"/>
              <a:buChar char="–"/>
            </a:pPr>
            <a:r>
              <a:rPr lang="en-US"/>
              <a:t>Additional context information (such as the season) could be added.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67" name="Google Shape;367;p44"/>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version could be regarded as a polar cycle plot.</a:t>
            </a:r>
            <a:endParaRPr/>
          </a:p>
          <a:p>
            <a:pPr indent="-342900" lvl="0" marL="342900" rtl="0" algn="l">
              <a:lnSpc>
                <a:spcPct val="100000"/>
              </a:lnSpc>
              <a:spcBef>
                <a:spcPts val="560"/>
              </a:spcBef>
              <a:spcAft>
                <a:spcPts val="0"/>
              </a:spcAft>
              <a:buClr>
                <a:schemeClr val="dk1"/>
              </a:buClr>
              <a:buSzPts val="2800"/>
              <a:buChar char="•"/>
            </a:pPr>
            <a:r>
              <a:rPr lang="en-US"/>
              <a:t>Because of the curvature of the circle, trends can be a bit hard to read correctly.</a:t>
            </a:r>
            <a:endParaRPr/>
          </a:p>
        </p:txBody>
      </p:sp>
      <p:pic>
        <p:nvPicPr>
          <p:cNvPr descr="santacrutemperature_radial4.pdf" id="368" name="Google Shape;368;p44"/>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Combined graph</a:t>
            </a:r>
            <a:endParaRPr/>
          </a:p>
        </p:txBody>
      </p:sp>
      <p:pic>
        <p:nvPicPr>
          <p:cNvPr descr="santacrutemperature_combined.pdf" id="374" name="Google Shape;374;p45"/>
          <p:cNvPicPr preferRelativeResize="0"/>
          <p:nvPr>
            <p:ph idx="1" type="body"/>
          </p:nvPr>
        </p:nvPicPr>
        <p:blipFill rotWithShape="1">
          <a:blip r:embed="rId3">
            <a:alphaModFix/>
          </a:blip>
          <a:srcRect b="-1556" l="0" r="0" t="-1558"/>
          <a:stretch/>
        </p:blipFill>
        <p:spPr>
          <a:xfrm>
            <a:off x="457200" y="1600200"/>
            <a:ext cx="8229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Additional possible solutions</a:t>
            </a:r>
            <a:endParaRPr/>
          </a:p>
        </p:txBody>
      </p:sp>
      <p:sp>
        <p:nvSpPr>
          <p:cNvPr id="380" name="Google Shape;380;p46"/>
          <p:cNvSpPr txBox="1"/>
          <p:nvPr>
            <p:ph idx="1" type="body"/>
          </p:nvPr>
        </p:nvSpPr>
        <p:spPr>
          <a:xfrm>
            <a:off x="457200" y="1390902"/>
            <a:ext cx="4038600" cy="512977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This is more or less a heat map arranged in circular rather than linear form.</a:t>
            </a:r>
            <a:endParaRPr/>
          </a:p>
          <a:p>
            <a:pPr indent="-285750" lvl="1" marL="742950" rtl="0" algn="l">
              <a:lnSpc>
                <a:spcPct val="100000"/>
              </a:lnSpc>
              <a:spcBef>
                <a:spcPts val="444"/>
              </a:spcBef>
              <a:spcAft>
                <a:spcPts val="0"/>
              </a:spcAft>
              <a:buClr>
                <a:schemeClr val="dk1"/>
              </a:buClr>
              <a:buSzPct val="100000"/>
              <a:buChar char="–"/>
            </a:pPr>
            <a:r>
              <a:rPr lang="en-US"/>
              <a:t>Think about a spiral, or wind a cord around a coil or spool.</a:t>
            </a:r>
            <a:endParaRPr/>
          </a:p>
          <a:p>
            <a:pPr indent="-342900" lvl="0" marL="342900" rtl="0" algn="l">
              <a:lnSpc>
                <a:spcPct val="100000"/>
              </a:lnSpc>
              <a:spcBef>
                <a:spcPts val="518"/>
              </a:spcBef>
              <a:spcAft>
                <a:spcPts val="0"/>
              </a:spcAft>
              <a:buClr>
                <a:schemeClr val="dk1"/>
              </a:buClr>
              <a:buSzPct val="100000"/>
              <a:buChar char="•"/>
            </a:pPr>
            <a:r>
              <a:rPr lang="en-US"/>
              <a:t>Area of regions towards the outside is larger than areas towards the center. </a:t>
            </a:r>
            <a:endParaRPr/>
          </a:p>
          <a:p>
            <a:pPr indent="-285750" lvl="1" marL="742950" rtl="0" algn="l">
              <a:lnSpc>
                <a:spcPct val="100000"/>
              </a:lnSpc>
              <a:spcBef>
                <a:spcPts val="444"/>
              </a:spcBef>
              <a:spcAft>
                <a:spcPts val="0"/>
              </a:spcAft>
              <a:buClr>
                <a:schemeClr val="dk1"/>
              </a:buClr>
              <a:buSzPct val="100000"/>
              <a:buChar char="–"/>
            </a:pPr>
            <a:r>
              <a:rPr lang="en-US"/>
              <a:t>Effect of dispersion could be important, not clear it is better than a regular heat map.</a:t>
            </a:r>
            <a:endParaRPr/>
          </a:p>
        </p:txBody>
      </p:sp>
      <p:pic>
        <p:nvPicPr>
          <p:cNvPr descr="temporalsupergraph.png" id="381" name="Google Shape;381;p46"/>
          <p:cNvPicPr preferRelativeResize="0"/>
          <p:nvPr>
            <p:ph idx="2" type="body"/>
          </p:nvPr>
        </p:nvPicPr>
        <p:blipFill rotWithShape="1">
          <a:blip r:embed="rId3">
            <a:alphaModFix/>
          </a:blip>
          <a:srcRect b="-7633" l="0" r="0" t="-7636"/>
          <a:stretch/>
        </p:blipFill>
        <p:spPr>
          <a:xfrm>
            <a:off x="4648200" y="1600200"/>
            <a:ext cx="4038600" cy="4525963"/>
          </a:xfrm>
          <a:prstGeom prst="rect">
            <a:avLst/>
          </a:prstGeom>
          <a:noFill/>
          <a:ln>
            <a:noFill/>
          </a:ln>
        </p:spPr>
      </p:pic>
      <p:sp>
        <p:nvSpPr>
          <p:cNvPr id="382" name="Google Shape;382;p46"/>
          <p:cNvSpPr txBox="1"/>
          <p:nvPr/>
        </p:nvSpPr>
        <p:spPr>
          <a:xfrm>
            <a:off x="4741776" y="6178079"/>
            <a:ext cx="426323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This is not the Santa Cruz temperature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98f1c82c26_2_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CROSS-CLASSIFIED VS. HIERARCHICALLY-CLASSIFIED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98f1c82c26_2_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Cross-classified data</a:t>
            </a:r>
            <a:endParaRPr/>
          </a:p>
        </p:txBody>
      </p:sp>
      <p:sp>
        <p:nvSpPr>
          <p:cNvPr id="393" name="Google Shape;393;g298f1c82c26_2_4"/>
          <p:cNvSpPr txBox="1"/>
          <p:nvPr>
            <p:ph idx="1" type="body"/>
          </p:nvPr>
        </p:nvSpPr>
        <p:spPr>
          <a:xfrm>
            <a:off x="457200" y="1323474"/>
            <a:ext cx="8229600" cy="5187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We talk about cross-classified data when we can potentially observe the response of interest for any combination of levels of two or more categorical variables.</a:t>
            </a:r>
            <a:endParaRPr/>
          </a:p>
          <a:p>
            <a:pPr indent="-285750" lvl="1" marL="742950" rtl="0" algn="l">
              <a:lnSpc>
                <a:spcPct val="100000"/>
              </a:lnSpc>
              <a:spcBef>
                <a:spcPts val="560"/>
              </a:spcBef>
              <a:spcAft>
                <a:spcPts val="0"/>
              </a:spcAft>
              <a:buClr>
                <a:schemeClr val="dk1"/>
              </a:buClr>
              <a:buSzPts val="2800"/>
              <a:buChar char="–"/>
            </a:pPr>
            <a:r>
              <a:rPr lang="en-US"/>
              <a:t>What is the meaning attached to colors in different cultures?</a:t>
            </a:r>
            <a:endParaRPr/>
          </a:p>
          <a:p>
            <a:pPr indent="-342900" lvl="0" marL="342900" rtl="0" algn="l">
              <a:lnSpc>
                <a:spcPct val="100000"/>
              </a:lnSpc>
              <a:spcBef>
                <a:spcPts val="640"/>
              </a:spcBef>
              <a:spcAft>
                <a:spcPts val="0"/>
              </a:spcAft>
              <a:buClr>
                <a:schemeClr val="dk1"/>
              </a:buClr>
              <a:buSzPts val="3200"/>
              <a:buChar char="•"/>
            </a:pPr>
            <a:r>
              <a:rPr lang="en-US"/>
              <a:t>In a way, similar to time-series of part-to-whole, but sequential nature.</a:t>
            </a:r>
            <a:endParaRPr/>
          </a:p>
          <a:p>
            <a:pPr indent="-342900" lvl="0" marL="342900" rtl="0" algn="l">
              <a:lnSpc>
                <a:spcPct val="100000"/>
              </a:lnSpc>
              <a:spcBef>
                <a:spcPts val="640"/>
              </a:spcBef>
              <a:spcAft>
                <a:spcPts val="0"/>
              </a:spcAft>
              <a:buClr>
                <a:schemeClr val="dk1"/>
              </a:buClr>
              <a:buSzPts val="3200"/>
              <a:buChar char="•"/>
            </a:pPr>
            <a:r>
              <a:rPr lang="en-US"/>
              <a:t>Stacked or side-by-side plots are common solutions in this setting.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98f1c82c26_2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Hierarchically-classified data</a:t>
            </a:r>
            <a:endParaRPr/>
          </a:p>
        </p:txBody>
      </p:sp>
      <p:sp>
        <p:nvSpPr>
          <p:cNvPr id="399" name="Google Shape;399;g298f1c82c26_2_9"/>
          <p:cNvSpPr txBox="1"/>
          <p:nvPr>
            <p:ph idx="1" type="body"/>
          </p:nvPr>
        </p:nvSpPr>
        <p:spPr>
          <a:xfrm>
            <a:off x="457200" y="1497846"/>
            <a:ext cx="8229600" cy="489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hierarchical data, the categories in lower levels are nested in those of the upper levels, so the “meaning” of the category 1 in level 2 depends on which category it belongs to on level 1.</a:t>
            </a:r>
            <a:endParaRPr/>
          </a:p>
          <a:p>
            <a:pPr indent="-285750" lvl="1" marL="742950" rtl="0" algn="l">
              <a:lnSpc>
                <a:spcPct val="100000"/>
              </a:lnSpc>
              <a:spcBef>
                <a:spcPts val="560"/>
              </a:spcBef>
              <a:spcAft>
                <a:spcPts val="0"/>
              </a:spcAft>
              <a:buClr>
                <a:schemeClr val="dk1"/>
              </a:buClr>
              <a:buSzPts val="2800"/>
              <a:buChar char="–"/>
            </a:pPr>
            <a:r>
              <a:rPr lang="en-US"/>
              <a:t>Countries within continents.</a:t>
            </a:r>
            <a:endParaRPr/>
          </a:p>
          <a:p>
            <a:pPr indent="-285750" lvl="1" marL="742950" rtl="0" algn="l">
              <a:lnSpc>
                <a:spcPct val="100000"/>
              </a:lnSpc>
              <a:spcBef>
                <a:spcPts val="560"/>
              </a:spcBef>
              <a:spcAft>
                <a:spcPts val="0"/>
              </a:spcAft>
              <a:buClr>
                <a:schemeClr val="dk1"/>
              </a:buClr>
              <a:buSzPts val="2800"/>
              <a:buChar char="–"/>
            </a:pPr>
            <a:r>
              <a:rPr lang="en-US"/>
              <a:t>Specific diseases within disease type.</a:t>
            </a:r>
            <a:endParaRPr/>
          </a:p>
          <a:p>
            <a:pPr indent="-342900" lvl="0" marL="342900" rtl="0" algn="l">
              <a:lnSpc>
                <a:spcPct val="100000"/>
              </a:lnSpc>
              <a:spcBef>
                <a:spcPts val="640"/>
              </a:spcBef>
              <a:spcAft>
                <a:spcPts val="0"/>
              </a:spcAft>
              <a:buClr>
                <a:schemeClr val="dk1"/>
              </a:buClr>
              <a:buSzPts val="3200"/>
              <a:buChar char="•"/>
            </a:pPr>
            <a:r>
              <a:rPr lang="en-US"/>
              <a:t>Treemaps are the most common solution for hierarchical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457200" y="1368016"/>
            <a:ext cx="8229600" cy="5111189"/>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Consider the following table containing the dollar value of sales made by four divisions of a firm:</a:t>
            </a:r>
            <a:endParaRPr b="0" i="0" sz="1400" u="none" cap="none" strike="noStrike">
              <a:solidFill>
                <a:srgbClr val="000000"/>
              </a:solidFill>
              <a:latin typeface="Arial"/>
              <a:ea typeface="Arial"/>
              <a:cs typeface="Arial"/>
              <a:sym typeface="Arial"/>
            </a:endParaRPr>
          </a:p>
          <a:p>
            <a:pPr indent="-154940" lvl="0" marL="34290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154940" lvl="0" marL="34290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What are natural questions to ask about this data?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Have total sales gone up or down?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Has the contribution of any particular division to total sales gone up or down?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Hard to see from table, let’s use a visualization!</a:t>
            </a:r>
            <a:endParaRPr b="0" i="0" sz="1400" u="none" cap="none" strike="noStrike">
              <a:solidFill>
                <a:srgbClr val="000000"/>
              </a:solidFill>
              <a:latin typeface="Arial"/>
              <a:ea typeface="Arial"/>
              <a:cs typeface="Arial"/>
              <a:sym typeface="Arial"/>
            </a:endParaRPr>
          </a:p>
        </p:txBody>
      </p:sp>
      <p:sp>
        <p:nvSpPr>
          <p:cNvPr id="109" name="Google Shape;109;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example:  Sales data</a:t>
            </a:r>
            <a:endParaRPr/>
          </a:p>
        </p:txBody>
      </p:sp>
      <p:graphicFrame>
        <p:nvGraphicFramePr>
          <p:cNvPr id="110" name="Google Shape;110;p5"/>
          <p:cNvGraphicFramePr/>
          <p:nvPr/>
        </p:nvGraphicFramePr>
        <p:xfrm>
          <a:off x="486062" y="2536198"/>
          <a:ext cx="3000000" cy="3000000"/>
        </p:xfrm>
        <a:graphic>
          <a:graphicData uri="http://schemas.openxmlformats.org/drawingml/2006/table">
            <a:tbl>
              <a:tblPr>
                <a:noFill/>
                <a:tableStyleId>{95CE3B97-8932-4CC6-BE74-D90D57D0D938}</a:tableStyleId>
              </a:tblPr>
              <a:tblGrid>
                <a:gridCol w="633050"/>
                <a:gridCol w="633050"/>
                <a:gridCol w="633050"/>
                <a:gridCol w="633050"/>
                <a:gridCol w="633050"/>
                <a:gridCol w="633050"/>
                <a:gridCol w="633050"/>
                <a:gridCol w="633050"/>
                <a:gridCol w="633050"/>
                <a:gridCol w="633050"/>
                <a:gridCol w="633050"/>
                <a:gridCol w="633050"/>
                <a:gridCol w="633050"/>
              </a:tblGrid>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Region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Jan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Feb</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Mar</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Apr</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May</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Jun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Jul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Aug</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Sep</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Oct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Nov</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Dec</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East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64,162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70,172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93,657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55,056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63,631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53,040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51,974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63,272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54,110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112,284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69,697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27,437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Central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125,392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80,851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87,645</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52,996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107,159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80,349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19,907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70,431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92,568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72,961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49,881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85,084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West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67,364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63,742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83,856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92,412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120,284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116,618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66,692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49,671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92,920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65,971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31,516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99,000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South</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94,572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63,234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79,491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68,963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65,868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56,659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97,101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126,879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73,240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102,589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73,044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177,943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Total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$351,490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$277,999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$344,649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$269,427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$356,942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$306,666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$235,674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$310,253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$312,838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$353,805</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$224,138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$389,464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98f1c82c26_2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Crossed vs. hierarchical classification</a:t>
            </a:r>
            <a:endParaRPr/>
          </a:p>
        </p:txBody>
      </p:sp>
      <p:pic>
        <p:nvPicPr>
          <p:cNvPr descr="coloursinculture.png" id="405" name="Google Shape;405;g298f1c82c26_2_14"/>
          <p:cNvPicPr preferRelativeResize="0"/>
          <p:nvPr>
            <p:ph idx="1" type="body"/>
          </p:nvPr>
        </p:nvPicPr>
        <p:blipFill rotWithShape="1">
          <a:blip r:embed="rId3">
            <a:alphaModFix/>
          </a:blip>
          <a:srcRect b="-30153" l="0" r="0" t="-30153"/>
          <a:stretch/>
        </p:blipFill>
        <p:spPr>
          <a:xfrm>
            <a:off x="457200" y="1600200"/>
            <a:ext cx="4038600" cy="4526100"/>
          </a:xfrm>
          <a:prstGeom prst="rect">
            <a:avLst/>
          </a:prstGeom>
          <a:noFill/>
          <a:ln>
            <a:noFill/>
          </a:ln>
        </p:spPr>
      </p:pic>
      <p:pic>
        <p:nvPicPr>
          <p:cNvPr descr="billionpoundogram_orig.jpg" id="406" name="Google Shape;406;g298f1c82c26_2_14"/>
          <p:cNvPicPr preferRelativeResize="0"/>
          <p:nvPr>
            <p:ph idx="2" type="body"/>
          </p:nvPr>
        </p:nvPicPr>
        <p:blipFill rotWithShape="1">
          <a:blip r:embed="rId4">
            <a:alphaModFix/>
          </a:blip>
          <a:srcRect b="-28192" l="0" r="0" t="-28176"/>
          <a:stretch/>
        </p:blipFill>
        <p:spPr>
          <a:xfrm>
            <a:off x="4648200" y="1600200"/>
            <a:ext cx="4038600" cy="4526100"/>
          </a:xfrm>
          <a:prstGeom prst="rect">
            <a:avLst/>
          </a:prstGeom>
          <a:noFill/>
          <a:ln>
            <a:noFill/>
          </a:ln>
        </p:spPr>
      </p:pic>
      <p:sp>
        <p:nvSpPr>
          <p:cNvPr id="407" name="Google Shape;407;g298f1c82c26_2_14"/>
          <p:cNvSpPr txBox="1"/>
          <p:nvPr/>
        </p:nvSpPr>
        <p:spPr>
          <a:xfrm>
            <a:off x="3946807" y="6308842"/>
            <a:ext cx="474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Both graphs taken from David McCandless’ book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98f1c82c26_2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Crossed vs. hierarchical classification</a:t>
            </a:r>
            <a:endParaRPr/>
          </a:p>
        </p:txBody>
      </p:sp>
      <p:sp>
        <p:nvSpPr>
          <p:cNvPr id="413" name="Google Shape;413;g298f1c82c26_2_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Crossed classification</a:t>
            </a:r>
            <a:endParaRPr/>
          </a:p>
        </p:txBody>
      </p:sp>
      <p:sp>
        <p:nvSpPr>
          <p:cNvPr id="414" name="Google Shape;414;g298f1c82c26_2_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Hierarchical classification</a:t>
            </a:r>
            <a:endParaRPr/>
          </a:p>
        </p:txBody>
      </p:sp>
      <p:sp>
        <p:nvSpPr>
          <p:cNvPr id="415" name="Google Shape;415;g298f1c82c26_2_21"/>
          <p:cNvSpPr txBox="1"/>
          <p:nvPr/>
        </p:nvSpPr>
        <p:spPr>
          <a:xfrm>
            <a:off x="675359" y="3721064"/>
            <a:ext cx="989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Western</a:t>
            </a:r>
            <a:endParaRPr b="0" i="0" sz="1400" u="none" cap="none" strike="noStrike">
              <a:solidFill>
                <a:srgbClr val="000000"/>
              </a:solidFill>
              <a:latin typeface="Arial"/>
              <a:ea typeface="Arial"/>
              <a:cs typeface="Arial"/>
              <a:sym typeface="Arial"/>
            </a:endParaRPr>
          </a:p>
        </p:txBody>
      </p:sp>
      <p:sp>
        <p:nvSpPr>
          <p:cNvPr id="416" name="Google Shape;416;g298f1c82c26_2_21"/>
          <p:cNvSpPr txBox="1"/>
          <p:nvPr/>
        </p:nvSpPr>
        <p:spPr>
          <a:xfrm>
            <a:off x="2839023" y="3721064"/>
            <a:ext cx="745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Hindu</a:t>
            </a:r>
            <a:endParaRPr b="0" i="0" sz="1400" u="none" cap="none" strike="noStrike">
              <a:solidFill>
                <a:srgbClr val="000000"/>
              </a:solidFill>
              <a:latin typeface="Arial"/>
              <a:ea typeface="Arial"/>
              <a:cs typeface="Arial"/>
              <a:sym typeface="Arial"/>
            </a:endParaRPr>
          </a:p>
        </p:txBody>
      </p:sp>
      <p:sp>
        <p:nvSpPr>
          <p:cNvPr id="417" name="Google Shape;417;g298f1c82c26_2_21"/>
          <p:cNvSpPr txBox="1"/>
          <p:nvPr/>
        </p:nvSpPr>
        <p:spPr>
          <a:xfrm>
            <a:off x="386481" y="4634571"/>
            <a:ext cx="631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Hate</a:t>
            </a:r>
            <a:endParaRPr b="0" i="0" sz="1400" u="none" cap="none" strike="noStrike">
              <a:solidFill>
                <a:srgbClr val="000000"/>
              </a:solidFill>
              <a:latin typeface="Arial"/>
              <a:ea typeface="Arial"/>
              <a:cs typeface="Arial"/>
              <a:sym typeface="Arial"/>
            </a:endParaRPr>
          </a:p>
        </p:txBody>
      </p:sp>
      <p:sp>
        <p:nvSpPr>
          <p:cNvPr id="418" name="Google Shape;418;g298f1c82c26_2_21"/>
          <p:cNvSpPr txBox="1"/>
          <p:nvPr/>
        </p:nvSpPr>
        <p:spPr>
          <a:xfrm>
            <a:off x="1208737" y="4634571"/>
            <a:ext cx="860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Sorrow</a:t>
            </a:r>
            <a:endParaRPr b="0" i="0" sz="1400" u="none" cap="none" strike="noStrike">
              <a:solidFill>
                <a:srgbClr val="000000"/>
              </a:solidFill>
              <a:latin typeface="Arial"/>
              <a:ea typeface="Arial"/>
              <a:cs typeface="Arial"/>
              <a:sym typeface="Arial"/>
            </a:endParaRPr>
          </a:p>
        </p:txBody>
      </p:sp>
      <p:cxnSp>
        <p:nvCxnSpPr>
          <p:cNvPr id="419" name="Google Shape;419;g298f1c82c26_2_21"/>
          <p:cNvCxnSpPr>
            <a:stCxn id="415" idx="2"/>
            <a:endCxn id="417" idx="0"/>
          </p:cNvCxnSpPr>
          <p:nvPr/>
        </p:nvCxnSpPr>
        <p:spPr>
          <a:xfrm flipH="1">
            <a:off x="702209"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20" name="Google Shape;420;g298f1c82c26_2_21"/>
          <p:cNvCxnSpPr>
            <a:stCxn id="415" idx="2"/>
            <a:endCxn id="418" idx="0"/>
          </p:cNvCxnSpPr>
          <p:nvPr/>
        </p:nvCxnSpPr>
        <p:spPr>
          <a:xfrm>
            <a:off x="1169909"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sp>
        <p:nvSpPr>
          <p:cNvPr id="421" name="Google Shape;421;g298f1c82c26_2_21"/>
          <p:cNvSpPr txBox="1"/>
          <p:nvPr/>
        </p:nvSpPr>
        <p:spPr>
          <a:xfrm>
            <a:off x="2425562" y="4657575"/>
            <a:ext cx="631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Hate</a:t>
            </a:r>
            <a:endParaRPr b="0" i="0" sz="1400" u="none" cap="none" strike="noStrike">
              <a:solidFill>
                <a:srgbClr val="000000"/>
              </a:solidFill>
              <a:latin typeface="Arial"/>
              <a:ea typeface="Arial"/>
              <a:cs typeface="Arial"/>
              <a:sym typeface="Arial"/>
            </a:endParaRPr>
          </a:p>
        </p:txBody>
      </p:sp>
      <p:sp>
        <p:nvSpPr>
          <p:cNvPr id="422" name="Google Shape;422;g298f1c82c26_2_21"/>
          <p:cNvSpPr txBox="1"/>
          <p:nvPr/>
        </p:nvSpPr>
        <p:spPr>
          <a:xfrm>
            <a:off x="3247818" y="4657575"/>
            <a:ext cx="860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Sorrow</a:t>
            </a:r>
            <a:endParaRPr b="0" i="0" sz="1400" u="none" cap="none" strike="noStrike">
              <a:solidFill>
                <a:srgbClr val="000000"/>
              </a:solidFill>
              <a:latin typeface="Arial"/>
              <a:ea typeface="Arial"/>
              <a:cs typeface="Arial"/>
              <a:sym typeface="Arial"/>
            </a:endParaRPr>
          </a:p>
        </p:txBody>
      </p:sp>
      <p:cxnSp>
        <p:nvCxnSpPr>
          <p:cNvPr id="423" name="Google Shape;423;g298f1c82c26_2_21"/>
          <p:cNvCxnSpPr>
            <a:stCxn id="416" idx="2"/>
            <a:endCxn id="421" idx="0"/>
          </p:cNvCxnSpPr>
          <p:nvPr/>
        </p:nvCxnSpPr>
        <p:spPr>
          <a:xfrm flipH="1">
            <a:off x="2741223"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24" name="Google Shape;424;g298f1c82c26_2_21"/>
          <p:cNvCxnSpPr>
            <a:stCxn id="416" idx="2"/>
            <a:endCxn id="422" idx="0"/>
          </p:cNvCxnSpPr>
          <p:nvPr/>
        </p:nvCxnSpPr>
        <p:spPr>
          <a:xfrm>
            <a:off x="3211623"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25" name="Google Shape;425;g298f1c82c26_2_21"/>
          <p:cNvCxnSpPr>
            <a:stCxn id="415" idx="0"/>
          </p:cNvCxnSpPr>
          <p:nvPr/>
        </p:nvCxnSpPr>
        <p:spPr>
          <a:xfrm flipH="1" rot="10800000">
            <a:off x="1169909"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26" name="Google Shape;426;g298f1c82c26_2_21"/>
          <p:cNvCxnSpPr>
            <a:stCxn id="416" idx="0"/>
          </p:cNvCxnSpPr>
          <p:nvPr/>
        </p:nvCxnSpPr>
        <p:spPr>
          <a:xfrm rot="10800000">
            <a:off x="2250123"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sp>
        <p:nvSpPr>
          <p:cNvPr id="427" name="Google Shape;427;g298f1c82c26_2_21"/>
          <p:cNvSpPr txBox="1"/>
          <p:nvPr/>
        </p:nvSpPr>
        <p:spPr>
          <a:xfrm>
            <a:off x="5681310" y="3721064"/>
            <a:ext cx="57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Asia</a:t>
            </a:r>
            <a:endParaRPr b="0" i="0" sz="1400" u="none" cap="none" strike="noStrike">
              <a:solidFill>
                <a:srgbClr val="000000"/>
              </a:solidFill>
              <a:latin typeface="Arial"/>
              <a:ea typeface="Arial"/>
              <a:cs typeface="Arial"/>
              <a:sym typeface="Arial"/>
            </a:endParaRPr>
          </a:p>
        </p:txBody>
      </p:sp>
      <p:sp>
        <p:nvSpPr>
          <p:cNvPr id="428" name="Google Shape;428;g298f1c82c26_2_21"/>
          <p:cNvSpPr txBox="1"/>
          <p:nvPr/>
        </p:nvSpPr>
        <p:spPr>
          <a:xfrm>
            <a:off x="7580610" y="3721064"/>
            <a:ext cx="85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Europe</a:t>
            </a:r>
            <a:endParaRPr b="0" i="0" sz="1400" u="none" cap="none" strike="noStrike">
              <a:solidFill>
                <a:srgbClr val="000000"/>
              </a:solidFill>
              <a:latin typeface="Arial"/>
              <a:ea typeface="Arial"/>
              <a:cs typeface="Arial"/>
              <a:sym typeface="Arial"/>
            </a:endParaRPr>
          </a:p>
        </p:txBody>
      </p:sp>
      <p:sp>
        <p:nvSpPr>
          <p:cNvPr id="429" name="Google Shape;429;g298f1c82c26_2_21"/>
          <p:cNvSpPr txBox="1"/>
          <p:nvPr/>
        </p:nvSpPr>
        <p:spPr>
          <a:xfrm>
            <a:off x="5138549" y="4634571"/>
            <a:ext cx="72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Japan</a:t>
            </a:r>
            <a:endParaRPr b="0" i="0" sz="1400" u="none" cap="none" strike="noStrike">
              <a:solidFill>
                <a:srgbClr val="000000"/>
              </a:solidFill>
              <a:latin typeface="Arial"/>
              <a:ea typeface="Arial"/>
              <a:cs typeface="Arial"/>
              <a:sym typeface="Arial"/>
            </a:endParaRPr>
          </a:p>
        </p:txBody>
      </p:sp>
      <p:sp>
        <p:nvSpPr>
          <p:cNvPr id="430" name="Google Shape;430;g298f1c82c26_2_21"/>
          <p:cNvSpPr txBox="1"/>
          <p:nvPr/>
        </p:nvSpPr>
        <p:spPr>
          <a:xfrm>
            <a:off x="6079321" y="4634571"/>
            <a:ext cx="713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China</a:t>
            </a:r>
            <a:endParaRPr b="0" i="0" sz="1400" u="none" cap="none" strike="noStrike">
              <a:solidFill>
                <a:srgbClr val="000000"/>
              </a:solidFill>
              <a:latin typeface="Arial"/>
              <a:ea typeface="Arial"/>
              <a:cs typeface="Arial"/>
              <a:sym typeface="Arial"/>
            </a:endParaRPr>
          </a:p>
        </p:txBody>
      </p:sp>
      <p:cxnSp>
        <p:nvCxnSpPr>
          <p:cNvPr id="431" name="Google Shape;431;g298f1c82c26_2_21"/>
          <p:cNvCxnSpPr>
            <a:stCxn id="427" idx="2"/>
            <a:endCxn id="429" idx="0"/>
          </p:cNvCxnSpPr>
          <p:nvPr/>
        </p:nvCxnSpPr>
        <p:spPr>
          <a:xfrm flipH="1">
            <a:off x="5499660"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32" name="Google Shape;432;g298f1c82c26_2_21"/>
          <p:cNvCxnSpPr>
            <a:stCxn id="427" idx="2"/>
            <a:endCxn id="430" idx="0"/>
          </p:cNvCxnSpPr>
          <p:nvPr/>
        </p:nvCxnSpPr>
        <p:spPr>
          <a:xfrm>
            <a:off x="5967360"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sp>
        <p:nvSpPr>
          <p:cNvPr id="433" name="Google Shape;433;g298f1c82c26_2_21"/>
          <p:cNvSpPr txBox="1"/>
          <p:nvPr/>
        </p:nvSpPr>
        <p:spPr>
          <a:xfrm>
            <a:off x="7190198" y="4657575"/>
            <a:ext cx="69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Spain</a:t>
            </a:r>
            <a:endParaRPr b="0" i="0" sz="1400" u="none" cap="none" strike="noStrike">
              <a:solidFill>
                <a:srgbClr val="000000"/>
              </a:solidFill>
              <a:latin typeface="Arial"/>
              <a:ea typeface="Arial"/>
              <a:cs typeface="Arial"/>
              <a:sym typeface="Arial"/>
            </a:endParaRPr>
          </a:p>
        </p:txBody>
      </p:sp>
      <p:sp>
        <p:nvSpPr>
          <p:cNvPr id="434" name="Google Shape;434;g298f1c82c26_2_21"/>
          <p:cNvSpPr txBox="1"/>
          <p:nvPr/>
        </p:nvSpPr>
        <p:spPr>
          <a:xfrm>
            <a:off x="8067569" y="4657575"/>
            <a:ext cx="815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France</a:t>
            </a:r>
            <a:endParaRPr b="0" i="0" sz="1400" u="none" cap="none" strike="noStrike">
              <a:solidFill>
                <a:srgbClr val="000000"/>
              </a:solidFill>
              <a:latin typeface="Arial"/>
              <a:ea typeface="Arial"/>
              <a:cs typeface="Arial"/>
              <a:sym typeface="Arial"/>
            </a:endParaRPr>
          </a:p>
        </p:txBody>
      </p:sp>
      <p:cxnSp>
        <p:nvCxnSpPr>
          <p:cNvPr id="435" name="Google Shape;435;g298f1c82c26_2_21"/>
          <p:cNvCxnSpPr>
            <a:stCxn id="428" idx="2"/>
            <a:endCxn id="433" idx="0"/>
          </p:cNvCxnSpPr>
          <p:nvPr/>
        </p:nvCxnSpPr>
        <p:spPr>
          <a:xfrm flipH="1">
            <a:off x="7538760"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36" name="Google Shape;436;g298f1c82c26_2_21"/>
          <p:cNvCxnSpPr>
            <a:stCxn id="428" idx="2"/>
            <a:endCxn id="434" idx="0"/>
          </p:cNvCxnSpPr>
          <p:nvPr/>
        </p:nvCxnSpPr>
        <p:spPr>
          <a:xfrm>
            <a:off x="8009160"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37" name="Google Shape;437;g298f1c82c26_2_21"/>
          <p:cNvCxnSpPr>
            <a:stCxn id="427" idx="0"/>
          </p:cNvCxnSpPr>
          <p:nvPr/>
        </p:nvCxnSpPr>
        <p:spPr>
          <a:xfrm flipH="1" rot="10800000">
            <a:off x="5967360"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cxnSp>
        <p:nvCxnSpPr>
          <p:cNvPr id="438" name="Google Shape;438;g298f1c82c26_2_21"/>
          <p:cNvCxnSpPr>
            <a:stCxn id="428" idx="0"/>
          </p:cNvCxnSpPr>
          <p:nvPr/>
        </p:nvCxnSpPr>
        <p:spPr>
          <a:xfrm rot="10800000">
            <a:off x="7047660"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cxnSp>
      <p:sp>
        <p:nvSpPr>
          <p:cNvPr id="439" name="Google Shape;439;g298f1c82c26_2_21"/>
          <p:cNvSpPr txBox="1"/>
          <p:nvPr/>
        </p:nvSpPr>
        <p:spPr>
          <a:xfrm>
            <a:off x="4220140" y="3721064"/>
            <a:ext cx="84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Level 1</a:t>
            </a:r>
            <a:endParaRPr b="0" i="0" sz="1400" u="none" cap="none" strike="noStrike">
              <a:solidFill>
                <a:srgbClr val="000000"/>
              </a:solidFill>
              <a:latin typeface="Arial"/>
              <a:ea typeface="Arial"/>
              <a:cs typeface="Arial"/>
              <a:sym typeface="Arial"/>
            </a:endParaRPr>
          </a:p>
        </p:txBody>
      </p:sp>
      <p:sp>
        <p:nvSpPr>
          <p:cNvPr id="440" name="Google Shape;440;g298f1c82c26_2_21"/>
          <p:cNvSpPr txBox="1"/>
          <p:nvPr/>
        </p:nvSpPr>
        <p:spPr>
          <a:xfrm>
            <a:off x="4219269" y="4657575"/>
            <a:ext cx="851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Level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98f1c82c26_2_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Colors in culture</a:t>
            </a:r>
            <a:endParaRPr/>
          </a:p>
        </p:txBody>
      </p:sp>
      <p:pic>
        <p:nvPicPr>
          <p:cNvPr descr="coloursinculture.png" id="446" name="Google Shape;446;g298f1c82c26_2_53"/>
          <p:cNvPicPr preferRelativeResize="0"/>
          <p:nvPr>
            <p:ph idx="1" type="body"/>
          </p:nvPr>
        </p:nvPicPr>
        <p:blipFill rotWithShape="1">
          <a:blip r:embed="rId3">
            <a:alphaModFix/>
          </a:blip>
          <a:srcRect b="0" l="-13550" r="-13560" t="0"/>
          <a:stretch/>
        </p:blipFill>
        <p:spPr>
          <a:xfrm>
            <a:off x="457200" y="1600200"/>
            <a:ext cx="8229600" cy="4526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98f1c82c26_2_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Colors in culture</a:t>
            </a:r>
            <a:endParaRPr/>
          </a:p>
        </p:txBody>
      </p:sp>
      <p:sp>
        <p:nvSpPr>
          <p:cNvPr id="452" name="Google Shape;452;g298f1c82c26_2_58"/>
          <p:cNvSpPr txBox="1"/>
          <p:nvPr>
            <p:ph idx="1" type="body"/>
          </p:nvPr>
        </p:nvSpPr>
        <p:spPr>
          <a:xfrm>
            <a:off x="457200" y="1600200"/>
            <a:ext cx="8229600" cy="4917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3200"/>
              <a:buChar char="•"/>
            </a:pPr>
            <a:r>
              <a:rPr lang="en-US"/>
              <a:t>What are the main goals of this visualization?</a:t>
            </a:r>
            <a:endParaRPr/>
          </a:p>
          <a:p>
            <a:pPr indent="-299085" lvl="1" marL="742950" rtl="0" algn="l">
              <a:lnSpc>
                <a:spcPct val="100000"/>
              </a:lnSpc>
              <a:spcBef>
                <a:spcPts val="518"/>
              </a:spcBef>
              <a:spcAft>
                <a:spcPts val="0"/>
              </a:spcAft>
              <a:buClr>
                <a:schemeClr val="dk1"/>
              </a:buClr>
              <a:buSzPts val="2800"/>
              <a:buChar char="–"/>
            </a:pPr>
            <a:r>
              <a:rPr lang="en-US"/>
              <a:t>Lookup.</a:t>
            </a:r>
            <a:endParaRPr/>
          </a:p>
          <a:p>
            <a:pPr indent="-299085" lvl="1" marL="742950" rtl="0" algn="l">
              <a:lnSpc>
                <a:spcPct val="100000"/>
              </a:lnSpc>
              <a:spcBef>
                <a:spcPts val="518"/>
              </a:spcBef>
              <a:spcAft>
                <a:spcPts val="0"/>
              </a:spcAft>
              <a:buClr>
                <a:schemeClr val="dk1"/>
              </a:buClr>
              <a:buSzPts val="2800"/>
              <a:buChar char="–"/>
            </a:pPr>
            <a:r>
              <a:rPr lang="en-US"/>
              <a:t>Highlight similarities across cultures.</a:t>
            </a:r>
            <a:endParaRPr/>
          </a:p>
          <a:p>
            <a:pPr indent="-342900" lvl="0" marL="342900" rtl="0" algn="l">
              <a:lnSpc>
                <a:spcPct val="100000"/>
              </a:lnSpc>
              <a:spcBef>
                <a:spcPts val="592"/>
              </a:spcBef>
              <a:spcAft>
                <a:spcPts val="0"/>
              </a:spcAft>
              <a:buClr>
                <a:schemeClr val="dk1"/>
              </a:buClr>
              <a:buSzPts val="3200"/>
              <a:buChar char="•"/>
            </a:pPr>
            <a:r>
              <a:rPr lang="en-US"/>
              <a:t>Stephen Few notes a number of issues with this visualization.</a:t>
            </a:r>
            <a:endParaRPr/>
          </a:p>
          <a:p>
            <a:pPr indent="-299085" lvl="1" marL="742950" rtl="0" algn="l">
              <a:lnSpc>
                <a:spcPct val="100000"/>
              </a:lnSpc>
              <a:spcBef>
                <a:spcPts val="518"/>
              </a:spcBef>
              <a:spcAft>
                <a:spcPts val="0"/>
              </a:spcAft>
              <a:buClr>
                <a:schemeClr val="dk1"/>
              </a:buClr>
              <a:buSzPts val="2800"/>
              <a:buChar char="–"/>
            </a:pPr>
            <a:r>
              <a:rPr lang="en-US"/>
              <a:t>Hard to read because it is circular.</a:t>
            </a:r>
            <a:endParaRPr/>
          </a:p>
          <a:p>
            <a:pPr indent="-299085" lvl="1" marL="742950" rtl="0" algn="l">
              <a:lnSpc>
                <a:spcPct val="100000"/>
              </a:lnSpc>
              <a:spcBef>
                <a:spcPts val="518"/>
              </a:spcBef>
              <a:spcAft>
                <a:spcPts val="0"/>
              </a:spcAft>
              <a:buClr>
                <a:schemeClr val="dk1"/>
              </a:buClr>
              <a:buSzPts val="2800"/>
              <a:buChar char="–"/>
            </a:pPr>
            <a:r>
              <a:rPr lang="en-US"/>
              <a:t>Having the names of the cultures and feeling on a separate legend makes lookup difficult.</a:t>
            </a:r>
            <a:endParaRPr/>
          </a:p>
          <a:p>
            <a:pPr indent="-299085" lvl="1" marL="742950" rtl="0" algn="l">
              <a:lnSpc>
                <a:spcPct val="100000"/>
              </a:lnSpc>
              <a:spcBef>
                <a:spcPts val="518"/>
              </a:spcBef>
              <a:spcAft>
                <a:spcPts val="0"/>
              </a:spcAft>
              <a:buClr>
                <a:schemeClr val="dk1"/>
              </a:buClr>
              <a:buSzPts val="2800"/>
              <a:buChar char="–"/>
            </a:pPr>
            <a:r>
              <a:rPr lang="en-US"/>
              <a:t>Organization of categories makes comparisons difficult.</a:t>
            </a:r>
            <a:endParaRPr/>
          </a:p>
          <a:p>
            <a:pPr indent="-342900" lvl="0" marL="342900" rtl="0" algn="l">
              <a:lnSpc>
                <a:spcPct val="100000"/>
              </a:lnSpc>
              <a:spcBef>
                <a:spcPts val="592"/>
              </a:spcBef>
              <a:spcAft>
                <a:spcPts val="0"/>
              </a:spcAft>
              <a:buClr>
                <a:schemeClr val="dk1"/>
              </a:buClr>
              <a:buSzPts val="3200"/>
              <a:buChar char="•"/>
            </a:pPr>
            <a:r>
              <a:rPr lang="en-US"/>
              <a:t>He also notes issues with the data itself!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98f1c82c26_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Heat map</a:t>
            </a:r>
            <a:endParaRPr/>
          </a:p>
        </p:txBody>
      </p:sp>
      <p:pic>
        <p:nvPicPr>
          <p:cNvPr descr="colorsinculture_matrix.png" id="458" name="Google Shape;458;g298f1c82c26_2_63"/>
          <p:cNvPicPr preferRelativeResize="0"/>
          <p:nvPr>
            <p:ph idx="1" type="body"/>
          </p:nvPr>
        </p:nvPicPr>
        <p:blipFill rotWithShape="1">
          <a:blip r:embed="rId3">
            <a:alphaModFix/>
          </a:blip>
          <a:srcRect b="0" l="-21983" r="-21983" t="0"/>
          <a:stretch/>
        </p:blipFill>
        <p:spPr>
          <a:xfrm>
            <a:off x="457200" y="1600200"/>
            <a:ext cx="4038600" cy="4526100"/>
          </a:xfrm>
          <a:prstGeom prst="rect">
            <a:avLst/>
          </a:prstGeom>
          <a:noFill/>
          <a:ln>
            <a:noFill/>
          </a:ln>
        </p:spPr>
      </p:pic>
      <p:sp>
        <p:nvSpPr>
          <p:cNvPr id="459" name="Google Shape;459;g298f1c82c26_2_63"/>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“Linear” arrangement together with labels in graph make it much easier to read!</a:t>
            </a:r>
            <a:endParaRPr/>
          </a:p>
          <a:p>
            <a:pPr indent="-342900" lvl="0" marL="342900" rtl="0" algn="l">
              <a:lnSpc>
                <a:spcPct val="100000"/>
              </a:lnSpc>
              <a:spcBef>
                <a:spcPts val="560"/>
              </a:spcBef>
              <a:spcAft>
                <a:spcPts val="0"/>
              </a:spcAft>
              <a:buClr>
                <a:schemeClr val="dk1"/>
              </a:buClr>
              <a:buSzPts val="2800"/>
              <a:buChar char="•"/>
            </a:pPr>
            <a:r>
              <a:rPr lang="en-US"/>
              <a:t>Rearranging the culture geographically helps in identifying and understanding similarities.</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98f1c82c26_2_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Multiple metrics</a:t>
            </a:r>
            <a:endParaRPr/>
          </a:p>
        </p:txBody>
      </p:sp>
      <p:pic>
        <p:nvPicPr>
          <p:cNvPr descr="evaluation_circular.png" id="465" name="Google Shape;465;g298f1c82c26_2_69"/>
          <p:cNvPicPr preferRelativeResize="0"/>
          <p:nvPr>
            <p:ph idx="1" type="body"/>
          </p:nvPr>
        </p:nvPicPr>
        <p:blipFill rotWithShape="1">
          <a:blip r:embed="rId3">
            <a:alphaModFix/>
          </a:blip>
          <a:srcRect b="-89639" l="0" r="0" t="-89611"/>
          <a:stretch/>
        </p:blipFill>
        <p:spPr>
          <a:xfrm>
            <a:off x="457200" y="1600200"/>
            <a:ext cx="4038600" cy="4526100"/>
          </a:xfrm>
          <a:prstGeom prst="rect">
            <a:avLst/>
          </a:prstGeom>
          <a:noFill/>
          <a:ln>
            <a:noFill/>
          </a:ln>
        </p:spPr>
      </p:pic>
      <p:pic>
        <p:nvPicPr>
          <p:cNvPr descr="evaluation_linear.png" id="466" name="Google Shape;466;g298f1c82c26_2_69"/>
          <p:cNvPicPr preferRelativeResize="0"/>
          <p:nvPr>
            <p:ph idx="2" type="body"/>
          </p:nvPr>
        </p:nvPicPr>
        <p:blipFill rotWithShape="1">
          <a:blip r:embed="rId4">
            <a:alphaModFix/>
          </a:blip>
          <a:srcRect b="-17953" l="0" r="0" t="-17953"/>
          <a:stretch/>
        </p:blipFill>
        <p:spPr>
          <a:xfrm>
            <a:off x="4648200" y="1600200"/>
            <a:ext cx="4038600" cy="452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98f1c82c26_2_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Multiple metrics</a:t>
            </a:r>
            <a:endParaRPr/>
          </a:p>
        </p:txBody>
      </p:sp>
      <p:sp>
        <p:nvSpPr>
          <p:cNvPr id="472" name="Google Shape;472;g298f1c82c26_2_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decorative design takes too much space and is distracting!</a:t>
            </a:r>
            <a:endParaRPr/>
          </a:p>
          <a:p>
            <a:pPr indent="-342900" lvl="0" marL="342900" rtl="0" algn="l">
              <a:lnSpc>
                <a:spcPct val="100000"/>
              </a:lnSpc>
              <a:spcBef>
                <a:spcPts val="640"/>
              </a:spcBef>
              <a:spcAft>
                <a:spcPts val="0"/>
              </a:spcAft>
              <a:buClr>
                <a:schemeClr val="dk1"/>
              </a:buClr>
              <a:buSzPts val="3200"/>
              <a:buChar char="•"/>
            </a:pPr>
            <a:r>
              <a:rPr lang="en-US"/>
              <a:t>Because they are presented in different circles, comparing self, group and manager evaluations is more difficult (you need to minimize numbers).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98f1c82c26_2_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UK’s budget deficit in perspective</a:t>
            </a:r>
            <a:endParaRPr/>
          </a:p>
        </p:txBody>
      </p:sp>
      <p:sp>
        <p:nvSpPr>
          <p:cNvPr id="478" name="Google Shape;478;g298f1c82c26_2_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UK’s budget deficit in 2009 was projected to be 175 billion pounds</a:t>
            </a:r>
            <a:endParaRPr/>
          </a:p>
          <a:p>
            <a:pPr indent="-285750" lvl="1" marL="742950" rtl="0" algn="l">
              <a:lnSpc>
                <a:spcPct val="100000"/>
              </a:lnSpc>
              <a:spcBef>
                <a:spcPts val="560"/>
              </a:spcBef>
              <a:spcAft>
                <a:spcPts val="0"/>
              </a:spcAft>
              <a:buClr>
                <a:schemeClr val="dk1"/>
              </a:buClr>
              <a:buSzPts val="2800"/>
              <a:buChar char="–"/>
            </a:pPr>
            <a:r>
              <a:rPr lang="en-US"/>
              <a:t>How much money is that?</a:t>
            </a:r>
            <a:endParaRPr/>
          </a:p>
          <a:p>
            <a:pPr indent="-285750" lvl="1" marL="742950" rtl="0" algn="l">
              <a:lnSpc>
                <a:spcPct val="100000"/>
              </a:lnSpc>
              <a:spcBef>
                <a:spcPts val="560"/>
              </a:spcBef>
              <a:spcAft>
                <a:spcPts val="0"/>
              </a:spcAft>
              <a:buClr>
                <a:schemeClr val="dk1"/>
              </a:buClr>
              <a:buSzPts val="2800"/>
              <a:buChar char="–"/>
            </a:pPr>
            <a:r>
              <a:rPr lang="en-US"/>
              <a:t>How does it compare with the bank bailouts, or other government spending?</a:t>
            </a:r>
            <a:endParaRPr/>
          </a:p>
          <a:p>
            <a:pPr indent="-285750" lvl="1" marL="742950" rtl="0" algn="l">
              <a:lnSpc>
                <a:spcPct val="100000"/>
              </a:lnSpc>
              <a:spcBef>
                <a:spcPts val="560"/>
              </a:spcBef>
              <a:spcAft>
                <a:spcPts val="0"/>
              </a:spcAft>
              <a:buClr>
                <a:schemeClr val="dk1"/>
              </a:buClr>
              <a:buSzPts val="2800"/>
              <a:buChar char="–"/>
            </a:pPr>
            <a:r>
              <a:rPr lang="en-US"/>
              <a:t>How does it compare with the wealth of some of the UK’s richest men?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98f1c82c26_2_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pic>
        <p:nvPicPr>
          <p:cNvPr descr="billionpoundogram_orig.jpg" id="484" name="Google Shape;484;g298f1c82c26_2_85"/>
          <p:cNvPicPr preferRelativeResize="0"/>
          <p:nvPr>
            <p:ph idx="1" type="body"/>
          </p:nvPr>
        </p:nvPicPr>
        <p:blipFill rotWithShape="1">
          <a:blip r:embed="rId3">
            <a:alphaModFix/>
          </a:blip>
          <a:srcRect b="0" l="-15155" r="-15155" t="0"/>
          <a:stretch/>
        </p:blipFill>
        <p:spPr>
          <a:xfrm>
            <a:off x="457200" y="1600200"/>
            <a:ext cx="8229600" cy="452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98f1c82c26_2_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sp>
        <p:nvSpPr>
          <p:cNvPr id="490" name="Google Shape;490;g298f1c82c26_2_9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Try answering some of these questions (without looking at the actual numbers!):</a:t>
            </a:r>
            <a:endParaRPr/>
          </a:p>
          <a:p>
            <a:pPr indent="-285750" lvl="1" marL="742950" rtl="0" algn="l">
              <a:lnSpc>
                <a:spcPct val="100000"/>
              </a:lnSpc>
              <a:spcBef>
                <a:spcPts val="560"/>
              </a:spcBef>
              <a:spcAft>
                <a:spcPts val="0"/>
              </a:spcAft>
              <a:buClr>
                <a:schemeClr val="dk1"/>
              </a:buClr>
              <a:buSzPts val="2800"/>
              <a:buChar char="–"/>
            </a:pPr>
            <a:r>
              <a:rPr lang="en-US"/>
              <a:t>Which is bigger: Income Support or Police?</a:t>
            </a:r>
            <a:endParaRPr/>
          </a:p>
          <a:p>
            <a:pPr indent="-285750" lvl="1" marL="742950" rtl="0" algn="l">
              <a:lnSpc>
                <a:spcPct val="100000"/>
              </a:lnSpc>
              <a:spcBef>
                <a:spcPts val="560"/>
              </a:spcBef>
              <a:spcAft>
                <a:spcPts val="0"/>
              </a:spcAft>
              <a:buClr>
                <a:schemeClr val="dk1"/>
              </a:buClr>
              <a:buSzPts val="2800"/>
              <a:buChar char="–"/>
            </a:pPr>
            <a:r>
              <a:rPr lang="en-US"/>
              <a:t>Which represents a larger amount: Mortgage Lending 2007 or NHS?</a:t>
            </a:r>
            <a:endParaRPr/>
          </a:p>
          <a:p>
            <a:pPr indent="-285750" lvl="1" marL="742950" rtl="0" algn="l">
              <a:lnSpc>
                <a:spcPct val="100000"/>
              </a:lnSpc>
              <a:spcBef>
                <a:spcPts val="560"/>
              </a:spcBef>
              <a:spcAft>
                <a:spcPts val="0"/>
              </a:spcAft>
              <a:buClr>
                <a:schemeClr val="dk1"/>
              </a:buClr>
              <a:buSzPts val="2800"/>
              <a:buChar char="–"/>
            </a:pPr>
            <a:r>
              <a:rPr lang="en-US"/>
              <a:t>How much greater is Mortgage Lending 2007 than State Pensions?</a:t>
            </a:r>
            <a:endParaRPr/>
          </a:p>
          <a:p>
            <a:pPr indent="-285750" lvl="1" marL="742950" rtl="0" algn="l">
              <a:lnSpc>
                <a:spcPct val="100000"/>
              </a:lnSpc>
              <a:spcBef>
                <a:spcPts val="560"/>
              </a:spcBef>
              <a:spcAft>
                <a:spcPts val="0"/>
              </a:spcAft>
              <a:buClr>
                <a:schemeClr val="dk1"/>
              </a:buClr>
              <a:buSzPts val="2800"/>
              <a:buChar char="–"/>
            </a:pPr>
            <a:r>
              <a:rPr lang="en-US"/>
              <a:t>Does State Pensions compared to Tesco Revenue look like the difference between 62 and 59, or much greater?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457200" y="1600200"/>
            <a:ext cx="8229600" cy="293091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Pie charts are one way in which we can represent part-to-whole relationships …</a:t>
            </a:r>
            <a:endParaRPr/>
          </a:p>
          <a:p>
            <a:pPr indent="-342900" lvl="0" marL="342900" rtl="0" algn="l">
              <a:lnSpc>
                <a:spcPct val="100000"/>
              </a:lnSpc>
              <a:spcBef>
                <a:spcPts val="640"/>
              </a:spcBef>
              <a:spcAft>
                <a:spcPts val="0"/>
              </a:spcAft>
              <a:buClr>
                <a:schemeClr val="dk1"/>
              </a:buClr>
              <a:buSzPts val="3200"/>
              <a:buChar char="•"/>
            </a:pPr>
            <a:r>
              <a:rPr lang="en-US"/>
              <a:t>We can use a sequence of them to represent the evolution of sales over time.</a:t>
            </a:r>
            <a:endParaRPr/>
          </a:p>
          <a:p>
            <a:pPr indent="-342900" lvl="0" marL="342900" rtl="0" algn="l">
              <a:lnSpc>
                <a:spcPct val="100000"/>
              </a:lnSpc>
              <a:spcBef>
                <a:spcPts val="640"/>
              </a:spcBef>
              <a:spcAft>
                <a:spcPts val="0"/>
              </a:spcAft>
              <a:buClr>
                <a:schemeClr val="dk1"/>
              </a:buClr>
              <a:buSzPts val="3200"/>
              <a:buChar char="•"/>
            </a:pPr>
            <a:r>
              <a:rPr lang="en-US"/>
              <a:t>What is wrong with this visualization?</a:t>
            </a:r>
            <a:endParaRPr/>
          </a:p>
        </p:txBody>
      </p:sp>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Sequence of pie charts</a:t>
            </a:r>
            <a:endParaRPr/>
          </a:p>
        </p:txBody>
      </p:sp>
      <p:pic>
        <p:nvPicPr>
          <p:cNvPr descr="sales_piechart1.pdf" id="117" name="Google Shape;117;p6"/>
          <p:cNvPicPr preferRelativeResize="0"/>
          <p:nvPr/>
        </p:nvPicPr>
        <p:blipFill rotWithShape="1">
          <a:blip r:embed="rId3">
            <a:alphaModFix/>
          </a:blip>
          <a:srcRect b="-50883" l="0" r="0" t="-50883"/>
          <a:stretch/>
        </p:blipFill>
        <p:spPr>
          <a:xfrm>
            <a:off x="457200" y="4510707"/>
            <a:ext cx="8229600" cy="16527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98f1c82c26_2_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sp>
        <p:nvSpPr>
          <p:cNvPr id="496" name="Google Shape;496;g298f1c82c26_2_95"/>
          <p:cNvSpPr txBox="1"/>
          <p:nvPr>
            <p:ph idx="1" type="body"/>
          </p:nvPr>
        </p:nvSpPr>
        <p:spPr>
          <a:xfrm>
            <a:off x="457200" y="1417638"/>
            <a:ext cx="8229600" cy="4923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Because 2D areas are low in the visual hierarchy, exact comparisons are difficult.</a:t>
            </a:r>
            <a:endParaRPr/>
          </a:p>
          <a:p>
            <a:pPr indent="-342900" lvl="0" marL="342900" rtl="0" algn="l">
              <a:lnSpc>
                <a:spcPct val="100000"/>
              </a:lnSpc>
              <a:spcBef>
                <a:spcPts val="640"/>
              </a:spcBef>
              <a:spcAft>
                <a:spcPts val="0"/>
              </a:spcAft>
              <a:buClr>
                <a:schemeClr val="dk1"/>
              </a:buClr>
              <a:buSzPts val="3200"/>
              <a:buChar char="•"/>
            </a:pPr>
            <a:r>
              <a:rPr lang="en-US"/>
              <a:t>Furthermore, there are a number of issues with this particular visualization:</a:t>
            </a:r>
            <a:endParaRPr/>
          </a:p>
          <a:p>
            <a:pPr indent="-285750" lvl="1" marL="742950" rtl="0" algn="l">
              <a:lnSpc>
                <a:spcPct val="100000"/>
              </a:lnSpc>
              <a:spcBef>
                <a:spcPts val="560"/>
              </a:spcBef>
              <a:spcAft>
                <a:spcPts val="0"/>
              </a:spcAft>
              <a:buClr>
                <a:schemeClr val="dk1"/>
              </a:buClr>
              <a:buSzPts val="2800"/>
              <a:buChar char="–"/>
            </a:pPr>
            <a:r>
              <a:rPr lang="en-US"/>
              <a:t>Color lightness changes inconsistently:  sometimes it denotes nesting, as in the top right box associated with the nationalization of banks, but it is unknown what it denotes in others (why is Income from National Insurance Lighter?).</a:t>
            </a:r>
            <a:endParaRPr/>
          </a:p>
          <a:p>
            <a:pPr indent="-285750" lvl="1" marL="742950" rtl="0" algn="l">
              <a:lnSpc>
                <a:spcPct val="100000"/>
              </a:lnSpc>
              <a:spcBef>
                <a:spcPts val="560"/>
              </a:spcBef>
              <a:spcAft>
                <a:spcPts val="0"/>
              </a:spcAft>
              <a:buClr>
                <a:schemeClr val="dk1"/>
              </a:buClr>
              <a:buSzPts val="2800"/>
              <a:buChar char="–"/>
            </a:pPr>
            <a:r>
              <a:rPr lang="en-US"/>
              <a:t>He does not group together items that belong to the same category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98f1c82c26_2_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Bar plots</a:t>
            </a:r>
            <a:endParaRPr/>
          </a:p>
        </p:txBody>
      </p:sp>
      <p:pic>
        <p:nvPicPr>
          <p:cNvPr descr="UKdeficit1.pdf" id="502" name="Google Shape;502;g298f1c82c26_2_100"/>
          <p:cNvPicPr preferRelativeResize="0"/>
          <p:nvPr>
            <p:ph idx="1" type="body"/>
          </p:nvPr>
        </p:nvPicPr>
        <p:blipFill rotWithShape="1">
          <a:blip r:embed="rId3">
            <a:alphaModFix/>
          </a:blip>
          <a:srcRect b="0" l="-4549" r="-4549" t="0"/>
          <a:stretch/>
        </p:blipFill>
        <p:spPr>
          <a:xfrm>
            <a:off x="457200" y="1600200"/>
            <a:ext cx="8229600" cy="452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98f1c82c26_2_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Bar plots</a:t>
            </a:r>
            <a:endParaRPr/>
          </a:p>
        </p:txBody>
      </p:sp>
      <p:sp>
        <p:nvSpPr>
          <p:cNvPr id="508" name="Google Shape;508;g298f1c82c26_2_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Although McCandless uses his treemap poorly, there are still a couple of advantages  to it:</a:t>
            </a:r>
            <a:endParaRPr/>
          </a:p>
          <a:p>
            <a:pPr indent="-285750" lvl="1" marL="742950" rtl="0" algn="l">
              <a:lnSpc>
                <a:spcPct val="100000"/>
              </a:lnSpc>
              <a:spcBef>
                <a:spcPts val="560"/>
              </a:spcBef>
              <a:spcAft>
                <a:spcPts val="0"/>
              </a:spcAft>
              <a:buClr>
                <a:schemeClr val="dk1"/>
              </a:buClr>
              <a:buSzPts val="2800"/>
              <a:buChar char="–"/>
            </a:pPr>
            <a:r>
              <a:rPr lang="en-US"/>
              <a:t>Comparison of nested categories is straightforward (e.g., the bailout by nationalization of banks).</a:t>
            </a:r>
            <a:endParaRPr/>
          </a:p>
          <a:p>
            <a:pPr indent="-285750" lvl="1" marL="742950" rtl="0" algn="l">
              <a:lnSpc>
                <a:spcPct val="100000"/>
              </a:lnSpc>
              <a:spcBef>
                <a:spcPts val="560"/>
              </a:spcBef>
              <a:spcAft>
                <a:spcPts val="0"/>
              </a:spcAft>
              <a:buClr>
                <a:schemeClr val="dk1"/>
              </a:buClr>
              <a:buSzPts val="2800"/>
              <a:buChar char="–"/>
            </a:pPr>
            <a:r>
              <a:rPr lang="en-US"/>
              <a:t>By placing certain boxes close to each other you are implicitly editorializing.</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98f1c82c26_2_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Combination graph</a:t>
            </a:r>
            <a:endParaRPr/>
          </a:p>
        </p:txBody>
      </p:sp>
      <p:sp>
        <p:nvSpPr>
          <p:cNvPr id="514" name="Google Shape;514;g298f1c82c26_2_110"/>
          <p:cNvSpPr txBox="1"/>
          <p:nvPr/>
        </p:nvSpPr>
        <p:spPr>
          <a:xfrm>
            <a:off x="7374870" y="1728843"/>
            <a:ext cx="1563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You could add text here where you make your point about the graphs.</a:t>
            </a:r>
            <a:endParaRPr b="0" i="0" sz="1400" u="none" cap="none" strike="noStrike">
              <a:solidFill>
                <a:srgbClr val="000000"/>
              </a:solidFill>
              <a:latin typeface="Arial"/>
              <a:ea typeface="Arial"/>
              <a:cs typeface="Arial"/>
              <a:sym typeface="Arial"/>
            </a:endParaRPr>
          </a:p>
        </p:txBody>
      </p:sp>
      <p:sp>
        <p:nvSpPr>
          <p:cNvPr id="515" name="Google Shape;515;g298f1c82c26_2_110"/>
          <p:cNvSpPr txBox="1"/>
          <p:nvPr/>
        </p:nvSpPr>
        <p:spPr>
          <a:xfrm>
            <a:off x="2019675" y="6471690"/>
            <a:ext cx="6072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three blue bars could be replaced with a stacked bar plots.</a:t>
            </a:r>
            <a:endParaRPr b="0" i="0" sz="1400" u="none" cap="none" strike="noStrike">
              <a:solidFill>
                <a:srgbClr val="000000"/>
              </a:solidFill>
              <a:latin typeface="Arial"/>
              <a:ea typeface="Arial"/>
              <a:cs typeface="Arial"/>
              <a:sym typeface="Arial"/>
            </a:endParaRPr>
          </a:p>
        </p:txBody>
      </p:sp>
      <p:cxnSp>
        <p:nvCxnSpPr>
          <p:cNvPr id="516" name="Google Shape;516;g298f1c82c26_2_110"/>
          <p:cNvCxnSpPr>
            <a:stCxn id="515" idx="1"/>
          </p:cNvCxnSpPr>
          <p:nvPr/>
        </p:nvCxnSpPr>
        <p:spPr>
          <a:xfrm rot="10800000">
            <a:off x="1575975" y="6303240"/>
            <a:ext cx="443700" cy="35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pic>
        <p:nvPicPr>
          <p:cNvPr descr="UKdeficit2.pdf" id="517" name="Google Shape;517;g298f1c82c26_2_110"/>
          <p:cNvPicPr preferRelativeResize="0"/>
          <p:nvPr>
            <p:ph idx="1" type="body"/>
          </p:nvPr>
        </p:nvPicPr>
        <p:blipFill rotWithShape="1">
          <a:blip r:embed="rId3">
            <a:alphaModFix/>
          </a:blip>
          <a:srcRect b="502" l="0" r="0" t="504"/>
          <a:stretch/>
        </p:blipFill>
        <p:spPr>
          <a:xfrm>
            <a:off x="241875" y="1413048"/>
            <a:ext cx="8709600" cy="478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98f1c82c26_2_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Combination graph</a:t>
            </a:r>
            <a:endParaRPr/>
          </a:p>
        </p:txBody>
      </p:sp>
      <p:sp>
        <p:nvSpPr>
          <p:cNvPr id="523" name="Google Shape;523;g298f1c82c26_2_118"/>
          <p:cNvSpPr txBox="1"/>
          <p:nvPr>
            <p:ph idx="1" type="body"/>
          </p:nvPr>
        </p:nvSpPr>
        <p:spPr>
          <a:xfrm>
            <a:off x="457200" y="1447210"/>
            <a:ext cx="8229600" cy="4917300"/>
          </a:xfrm>
          <a:prstGeom prst="rect">
            <a:avLst/>
          </a:prstGeom>
          <a:noFill/>
          <a:ln>
            <a:noFill/>
          </a:ln>
        </p:spPr>
        <p:txBody>
          <a:bodyPr anchorCtr="0" anchor="t" bIns="45700" lIns="91425" spcFirstLastPara="1" rIns="91425" wrap="square" tIns="45700">
            <a:normAutofit fontScale="92500" lnSpcReduction="20000"/>
          </a:bodyPr>
          <a:lstStyle/>
          <a:p>
            <a:pPr indent="-327660" lvl="0" marL="342900" rtl="0" algn="l">
              <a:lnSpc>
                <a:spcPct val="100000"/>
              </a:lnSpc>
              <a:spcBef>
                <a:spcPts val="0"/>
              </a:spcBef>
              <a:spcAft>
                <a:spcPts val="0"/>
              </a:spcAft>
              <a:buClr>
                <a:schemeClr val="dk1"/>
              </a:buClr>
              <a:buSzPct val="100000"/>
              <a:buChar char="•"/>
            </a:pPr>
            <a:r>
              <a:rPr lang="en-US"/>
              <a:t>Some bars were removed from the main graph (those corresponding to nested boxes in the original graph), and smaller bar plots added to represent them.</a:t>
            </a:r>
            <a:endParaRPr/>
          </a:p>
          <a:p>
            <a:pPr indent="-327660" lvl="0" marL="342900" rtl="0" algn="l">
              <a:lnSpc>
                <a:spcPct val="100000"/>
              </a:lnSpc>
              <a:spcBef>
                <a:spcPts val="640"/>
              </a:spcBef>
              <a:spcAft>
                <a:spcPts val="0"/>
              </a:spcAft>
              <a:buClr>
                <a:schemeClr val="dk1"/>
              </a:buClr>
              <a:buSzPct val="100000"/>
              <a:buChar char="•"/>
            </a:pPr>
            <a:r>
              <a:rPr lang="en-US"/>
              <a:t>This addresses the two issues discussed before:</a:t>
            </a:r>
            <a:endParaRPr/>
          </a:p>
          <a:p>
            <a:pPr indent="-272415" lvl="1" marL="742950" rtl="0" algn="l">
              <a:lnSpc>
                <a:spcPct val="100000"/>
              </a:lnSpc>
              <a:spcBef>
                <a:spcPts val="560"/>
              </a:spcBef>
              <a:spcAft>
                <a:spcPts val="0"/>
              </a:spcAft>
              <a:buClr>
                <a:schemeClr val="dk1"/>
              </a:buClr>
              <a:buSzPct val="100000"/>
              <a:buChar char="–"/>
            </a:pPr>
            <a:r>
              <a:rPr lang="en-US"/>
              <a:t>If you want to emphasize specific comparisons you can add extra bar plots for them.  This is similar to placing boxes near each other.</a:t>
            </a:r>
            <a:endParaRPr/>
          </a:p>
          <a:p>
            <a:pPr indent="-272415" lvl="1" marL="742950" rtl="0" algn="l">
              <a:lnSpc>
                <a:spcPct val="100000"/>
              </a:lnSpc>
              <a:spcBef>
                <a:spcPts val="560"/>
              </a:spcBef>
              <a:spcAft>
                <a:spcPts val="0"/>
              </a:spcAft>
              <a:buClr>
                <a:schemeClr val="dk1"/>
              </a:buClr>
              <a:buSzPct val="100000"/>
              <a:buChar char="–"/>
            </a:pPr>
            <a:r>
              <a:rPr lang="en-US"/>
              <a:t>Nested categories are explicitly represented in a single bar plot.</a:t>
            </a:r>
            <a:endParaRPr/>
          </a:p>
          <a:p>
            <a:pPr indent="-107950" lvl="1" marL="742950" rtl="0" algn="l">
              <a:lnSpc>
                <a:spcPct val="100000"/>
              </a:lnSpc>
              <a:spcBef>
                <a:spcPts val="560"/>
              </a:spcBef>
              <a:spcAft>
                <a:spcPts val="0"/>
              </a:spcAft>
              <a:buClr>
                <a:schemeClr val="dk1"/>
              </a:buClr>
              <a:buSzPct val="100000"/>
              <a:buNone/>
            </a:pPr>
            <a:r>
              <a:t/>
            </a:r>
            <a:endParaRPr/>
          </a:p>
          <a:p>
            <a:pPr indent="-139700" lvl="0" marL="342900" rtl="0" algn="l">
              <a:lnSpc>
                <a:spcPct val="100000"/>
              </a:lnSpc>
              <a:spcBef>
                <a:spcPts val="640"/>
              </a:spcBef>
              <a:spcAft>
                <a:spcPts val="0"/>
              </a:spcAft>
              <a:buClr>
                <a:schemeClr val="dk1"/>
              </a:buClr>
              <a:buSzPct val="1000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98f1c82c26_2_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a:t>
            </a:r>
            <a:endParaRPr/>
          </a:p>
        </p:txBody>
      </p:sp>
      <p:pic>
        <p:nvPicPr>
          <p:cNvPr descr="example20problem_large.jpg" id="529" name="Google Shape;529;g298f1c82c26_2_123"/>
          <p:cNvPicPr preferRelativeResize="0"/>
          <p:nvPr>
            <p:ph idx="1" type="body"/>
          </p:nvPr>
        </p:nvPicPr>
        <p:blipFill rotWithShape="1">
          <a:blip r:embed="rId3">
            <a:alphaModFix/>
          </a:blip>
          <a:srcRect b="0" l="-28889" r="-28887" t="0"/>
          <a:stretch/>
        </p:blipFill>
        <p:spPr>
          <a:xfrm>
            <a:off x="457200" y="1600200"/>
            <a:ext cx="8229600" cy="4526100"/>
          </a:xfrm>
          <a:prstGeom prst="rect">
            <a:avLst/>
          </a:prstGeom>
          <a:noFill/>
          <a:ln>
            <a:noFill/>
          </a:ln>
        </p:spPr>
      </p:pic>
      <p:sp>
        <p:nvSpPr>
          <p:cNvPr id="530" name="Google Shape;530;g298f1c82c26_2_123"/>
          <p:cNvSpPr txBox="1"/>
          <p:nvPr/>
        </p:nvSpPr>
        <p:spPr>
          <a:xfrm>
            <a:off x="5293875" y="6181193"/>
            <a:ext cx="2673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Scale is misleading (should be a divergent scale)</a:t>
            </a:r>
            <a:endParaRPr b="0" i="0" sz="1400" u="none" cap="none" strike="noStrike">
              <a:solidFill>
                <a:srgbClr val="000000"/>
              </a:solidFill>
              <a:latin typeface="Arial"/>
              <a:ea typeface="Arial"/>
              <a:cs typeface="Arial"/>
              <a:sym typeface="Arial"/>
            </a:endParaRPr>
          </a:p>
        </p:txBody>
      </p:sp>
      <p:cxnSp>
        <p:nvCxnSpPr>
          <p:cNvPr id="531" name="Google Shape;531;g298f1c82c26_2_123"/>
          <p:cNvCxnSpPr>
            <a:stCxn id="530" idx="1"/>
          </p:cNvCxnSpPr>
          <p:nvPr/>
        </p:nvCxnSpPr>
        <p:spPr>
          <a:xfrm rot="10800000">
            <a:off x="4866075" y="6181343"/>
            <a:ext cx="427800" cy="32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532" name="Google Shape;532;g298f1c82c26_2_123"/>
          <p:cNvSpPr txBox="1"/>
          <p:nvPr/>
        </p:nvSpPr>
        <p:spPr>
          <a:xfrm>
            <a:off x="82887" y="1818105"/>
            <a:ext cx="1775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Can you tell which ones have gone up and which down?</a:t>
            </a:r>
            <a:endParaRPr b="0" i="0" sz="1400" u="none" cap="none" strike="noStrike">
              <a:solidFill>
                <a:srgbClr val="000000"/>
              </a:solidFill>
              <a:latin typeface="Arial"/>
              <a:ea typeface="Arial"/>
              <a:cs typeface="Arial"/>
              <a:sym typeface="Arial"/>
            </a:endParaRPr>
          </a:p>
        </p:txBody>
      </p:sp>
      <p:sp>
        <p:nvSpPr>
          <p:cNvPr id="533" name="Google Shape;533;g298f1c82c26_2_123"/>
          <p:cNvSpPr txBox="1"/>
          <p:nvPr/>
        </p:nvSpPr>
        <p:spPr>
          <a:xfrm>
            <a:off x="7325895" y="1911684"/>
            <a:ext cx="14838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3D is almost always a bad idea</a:t>
            </a:r>
            <a:endParaRPr b="0" i="0" sz="1400" u="none" cap="none" strike="noStrike">
              <a:solidFill>
                <a:srgbClr val="000000"/>
              </a:solidFill>
              <a:latin typeface="Arial"/>
              <a:ea typeface="Arial"/>
              <a:cs typeface="Arial"/>
              <a:sym typeface="Arial"/>
            </a:endParaRPr>
          </a:p>
        </p:txBody>
      </p:sp>
      <p:sp>
        <p:nvSpPr>
          <p:cNvPr id="534" name="Google Shape;534;g298f1c82c26_2_123"/>
          <p:cNvSpPr txBox="1"/>
          <p:nvPr/>
        </p:nvSpPr>
        <p:spPr>
          <a:xfrm>
            <a:off x="82875" y="6308850"/>
            <a:ext cx="52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https://www.perceptualedge.com/example20.php</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98f1c82c26_2_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a:t>
            </a:r>
            <a:endParaRPr/>
          </a:p>
        </p:txBody>
      </p:sp>
      <p:pic>
        <p:nvPicPr>
          <p:cNvPr descr="example20solution_large.jpg" id="540" name="Google Shape;540;g298f1c82c26_2_132"/>
          <p:cNvPicPr preferRelativeResize="0"/>
          <p:nvPr>
            <p:ph idx="1" type="body"/>
          </p:nvPr>
        </p:nvPicPr>
        <p:blipFill rotWithShape="1">
          <a:blip r:embed="rId3">
            <a:alphaModFix/>
          </a:blip>
          <a:srcRect b="0" l="-20300" r="-20284" t="0"/>
          <a:stretch/>
        </p:blipFill>
        <p:spPr>
          <a:xfrm>
            <a:off x="457200" y="1600200"/>
            <a:ext cx="8229600" cy="4526100"/>
          </a:xfrm>
          <a:prstGeom prst="rect">
            <a:avLst/>
          </a:prstGeom>
          <a:noFill/>
          <a:ln>
            <a:noFill/>
          </a:ln>
        </p:spPr>
      </p:pic>
      <p:sp>
        <p:nvSpPr>
          <p:cNvPr id="541" name="Google Shape;541;g298f1c82c26_2_132"/>
          <p:cNvSpPr txBox="1"/>
          <p:nvPr/>
        </p:nvSpPr>
        <p:spPr>
          <a:xfrm>
            <a:off x="82875" y="6308850"/>
            <a:ext cx="52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https://www.perceptualedge.com/example20.php</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98f1c82c26_2_13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MOSAIC PLOTS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98f1c82c26_2_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Mosaic plots</a:t>
            </a:r>
            <a:endParaRPr/>
          </a:p>
        </p:txBody>
      </p:sp>
      <p:sp>
        <p:nvSpPr>
          <p:cNvPr id="552" name="Google Shape;552;g298f1c82c26_2_1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Mosaic plots are used to represent multidimensional part-to-whole relationships.</a:t>
            </a:r>
            <a:endParaRPr/>
          </a:p>
          <a:p>
            <a:pPr indent="-285750" lvl="1" marL="742950" rtl="0" algn="l">
              <a:lnSpc>
                <a:spcPct val="100000"/>
              </a:lnSpc>
              <a:spcBef>
                <a:spcPts val="560"/>
              </a:spcBef>
              <a:spcAft>
                <a:spcPts val="0"/>
              </a:spcAft>
              <a:buClr>
                <a:schemeClr val="dk1"/>
              </a:buClr>
              <a:buSzPts val="2800"/>
              <a:buChar char="–"/>
            </a:pPr>
            <a:r>
              <a:rPr lang="en-US"/>
              <a:t>You can think of them as a generalization of treemaps or pie charts to situations in which you have multiple categorical variables.</a:t>
            </a:r>
            <a:endParaRPr/>
          </a:p>
          <a:p>
            <a:pPr indent="-285750" lvl="1" marL="742950" rtl="0" algn="l">
              <a:lnSpc>
                <a:spcPct val="100000"/>
              </a:lnSpc>
              <a:spcBef>
                <a:spcPts val="560"/>
              </a:spcBef>
              <a:spcAft>
                <a:spcPts val="0"/>
              </a:spcAft>
              <a:buClr>
                <a:schemeClr val="dk1"/>
              </a:buClr>
              <a:buSzPts val="2800"/>
              <a:buChar char="–"/>
            </a:pPr>
            <a:r>
              <a:rPr lang="en-US"/>
              <a:t>Tables for this type of data are often called </a:t>
            </a:r>
            <a:r>
              <a:rPr b="1" lang="en-US"/>
              <a:t>contingency tables</a:t>
            </a:r>
            <a:r>
              <a:rPr lang="en-US"/>
              <a:t>.</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553" name="Google Shape;553;g298f1c82c26_2_141"/>
          <p:cNvSpPr txBox="1"/>
          <p:nvPr/>
        </p:nvSpPr>
        <p:spPr>
          <a:xfrm>
            <a:off x="741483" y="6229380"/>
            <a:ext cx="79452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http://www.perceptualedge.com/articles/visual_business_intelligence/are_mosaic_plots_worthwhile.pdf</a:t>
            </a:r>
            <a:endParaRPr b="0" i="0" sz="1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98f1c82c26_2_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simple contingency table</a:t>
            </a:r>
            <a:endParaRPr/>
          </a:p>
        </p:txBody>
      </p:sp>
      <p:sp>
        <p:nvSpPr>
          <p:cNvPr id="559" name="Google Shape;559;g298f1c82c26_2_14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Two categorical variables:</a:t>
            </a:r>
            <a:endParaRPr/>
          </a:p>
          <a:p>
            <a:pPr indent="-297180" lvl="1" marL="742950" rtl="0" algn="l">
              <a:lnSpc>
                <a:spcPct val="100000"/>
              </a:lnSpc>
              <a:spcBef>
                <a:spcPts val="444"/>
              </a:spcBef>
              <a:spcAft>
                <a:spcPts val="0"/>
              </a:spcAft>
              <a:buClr>
                <a:schemeClr val="dk1"/>
              </a:buClr>
              <a:buSzPts val="2400"/>
              <a:buChar char="–"/>
            </a:pPr>
            <a:r>
              <a:rPr lang="en-US"/>
              <a:t>Hair color (black, brown, red, blond).</a:t>
            </a:r>
            <a:endParaRPr/>
          </a:p>
          <a:p>
            <a:pPr indent="-297180" lvl="1" marL="742950" rtl="0" algn="l">
              <a:lnSpc>
                <a:spcPct val="100000"/>
              </a:lnSpc>
              <a:spcBef>
                <a:spcPts val="444"/>
              </a:spcBef>
              <a:spcAft>
                <a:spcPts val="0"/>
              </a:spcAft>
              <a:buClr>
                <a:schemeClr val="dk1"/>
              </a:buClr>
              <a:buSzPts val="2400"/>
              <a:buChar char="–"/>
            </a:pPr>
            <a:r>
              <a:rPr lang="en-US"/>
              <a:t>Eye color (brown, blue, hazel, green).</a:t>
            </a:r>
            <a:endParaRPr/>
          </a:p>
          <a:p>
            <a:pPr indent="-342900" lvl="0" marL="342900" rtl="0" algn="l">
              <a:lnSpc>
                <a:spcPct val="100000"/>
              </a:lnSpc>
              <a:spcBef>
                <a:spcPts val="518"/>
              </a:spcBef>
              <a:spcAft>
                <a:spcPts val="0"/>
              </a:spcAft>
              <a:buClr>
                <a:schemeClr val="dk1"/>
              </a:buClr>
              <a:buSzPts val="2800"/>
              <a:buChar char="•"/>
            </a:pPr>
            <a:r>
              <a:rPr lang="en-US"/>
              <a:t>A total of 16 cross-classified groups.</a:t>
            </a:r>
            <a:endParaRPr/>
          </a:p>
          <a:p>
            <a:pPr indent="-342900" lvl="0" marL="342900" rtl="0" algn="l">
              <a:lnSpc>
                <a:spcPct val="100000"/>
              </a:lnSpc>
              <a:spcBef>
                <a:spcPts val="518"/>
              </a:spcBef>
              <a:spcAft>
                <a:spcPts val="0"/>
              </a:spcAft>
              <a:buClr>
                <a:schemeClr val="dk1"/>
              </a:buClr>
              <a:buSzPts val="2800"/>
              <a:buChar char="•"/>
            </a:pPr>
            <a:r>
              <a:rPr lang="en-US"/>
              <a:t>The contingency table contains the number of instances on each cross-classified group.</a:t>
            </a:r>
            <a:endParaRPr/>
          </a:p>
        </p:txBody>
      </p:sp>
      <p:graphicFrame>
        <p:nvGraphicFramePr>
          <p:cNvPr id="560" name="Google Shape;560;g298f1c82c26_2_147"/>
          <p:cNvGraphicFramePr/>
          <p:nvPr/>
        </p:nvGraphicFramePr>
        <p:xfrm>
          <a:off x="4648200" y="2482514"/>
          <a:ext cx="3000000" cy="3000000"/>
        </p:xfrm>
        <a:graphic>
          <a:graphicData uri="http://schemas.openxmlformats.org/drawingml/2006/table">
            <a:tbl>
              <a:tblPr bandRow="1" firstRow="1">
                <a:noFill/>
                <a:tableStyleId>{09AEF0A2-92B1-4C73-95DB-EE74A58FDE86}</a:tableStyleId>
              </a:tblPr>
              <a:tblGrid>
                <a:gridCol w="673100"/>
                <a:gridCol w="673100"/>
                <a:gridCol w="673100"/>
                <a:gridCol w="673100"/>
                <a:gridCol w="673100"/>
                <a:gridCol w="673100"/>
              </a:tblGrid>
              <a:tr h="370850">
                <a:tc row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Eye color</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Hair color</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hMerge="1"/>
                <a:tc hMerge="1"/>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Black</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Brown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Red</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Blond</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Total</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Brown</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41</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Blue</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15</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Hazel</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a:t>
                      </a:r>
                      <a:endParaRPr sz="1400" u="none" cap="none" strike="noStrike"/>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Green</a:t>
                      </a:r>
                      <a:endParaRPr sz="1400" u="none" cap="none" strike="noStrike"/>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Total</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62</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11</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22</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113</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Sequence of pie charts</a:t>
            </a:r>
            <a:endParaRPr/>
          </a:p>
        </p:txBody>
      </p:sp>
      <p:sp>
        <p:nvSpPr>
          <p:cNvPr id="123" name="Google Shape;123;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Total sales are not represented at all!</a:t>
            </a:r>
            <a:endParaRPr/>
          </a:p>
          <a:p>
            <a:pPr indent="-342900" lvl="0" marL="342900" rtl="0" algn="l">
              <a:lnSpc>
                <a:spcPct val="100000"/>
              </a:lnSpc>
              <a:spcBef>
                <a:spcPts val="640"/>
              </a:spcBef>
              <a:spcAft>
                <a:spcPts val="0"/>
              </a:spcAft>
              <a:buClr>
                <a:schemeClr val="dk1"/>
              </a:buClr>
              <a:buSzPts val="3200"/>
              <a:buChar char="•"/>
            </a:pPr>
            <a:r>
              <a:rPr lang="en-US"/>
              <a:t>Pie charts are a poor way to visualize part-to-whole relationships.</a:t>
            </a:r>
            <a:endParaRPr/>
          </a:p>
          <a:p>
            <a:pPr indent="-342900" lvl="0" marL="342900" rtl="0" algn="l">
              <a:lnSpc>
                <a:spcPct val="100000"/>
              </a:lnSpc>
              <a:spcBef>
                <a:spcPts val="640"/>
              </a:spcBef>
              <a:spcAft>
                <a:spcPts val="0"/>
              </a:spcAft>
              <a:buClr>
                <a:schemeClr val="dk1"/>
              </a:buClr>
              <a:buSzPts val="3200"/>
              <a:buChar char="•"/>
            </a:pPr>
            <a:r>
              <a:rPr lang="en-US"/>
              <a:t>No absolute values!</a:t>
            </a:r>
            <a:endParaRPr/>
          </a:p>
          <a:p>
            <a:pPr indent="-342900" lvl="0" marL="342900" rtl="0" algn="l">
              <a:lnSpc>
                <a:spcPct val="100000"/>
              </a:lnSpc>
              <a:spcBef>
                <a:spcPts val="640"/>
              </a:spcBef>
              <a:spcAft>
                <a:spcPts val="0"/>
              </a:spcAft>
              <a:buClr>
                <a:schemeClr val="dk1"/>
              </a:buClr>
              <a:buSzPts val="3200"/>
              <a:buChar char="•"/>
            </a:pPr>
            <a:r>
              <a:rPr lang="en-US"/>
              <a:t>Comparisons within a month are much easier than comparisons across months …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98f1c82c26_2_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pic>
        <p:nvPicPr>
          <p:cNvPr id="566" name="Google Shape;566;g298f1c82c26_2_153"/>
          <p:cNvPicPr preferRelativeResize="0"/>
          <p:nvPr>
            <p:ph idx="1" type="body"/>
          </p:nvPr>
        </p:nvPicPr>
        <p:blipFill rotWithShape="1">
          <a:blip r:embed="rId3">
            <a:alphaModFix/>
          </a:blip>
          <a:srcRect b="-24801" l="0" r="0" t="-24786"/>
          <a:stretch/>
        </p:blipFill>
        <p:spPr>
          <a:xfrm>
            <a:off x="457200" y="1600200"/>
            <a:ext cx="8229600" cy="4526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98f1c82c26_2_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pic>
        <p:nvPicPr>
          <p:cNvPr id="572" name="Google Shape;572;g298f1c82c26_2_158"/>
          <p:cNvPicPr preferRelativeResize="0"/>
          <p:nvPr>
            <p:ph idx="1" type="body"/>
          </p:nvPr>
        </p:nvPicPr>
        <p:blipFill rotWithShape="1">
          <a:blip r:embed="rId3">
            <a:alphaModFix/>
          </a:blip>
          <a:srcRect b="-13793" l="0" r="0" t="-13806"/>
          <a:stretch/>
        </p:blipFill>
        <p:spPr>
          <a:xfrm>
            <a:off x="457200" y="1600200"/>
            <a:ext cx="8229600" cy="4526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98f1c82c26_2_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sp>
        <p:nvSpPr>
          <p:cNvPr id="578" name="Google Shape;578;g298f1c82c26_2_16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Spaces between the sections are conventional, but not necessary. When these spaces are omitted, the graph is sometimes called a Mondrian diagram. </a:t>
            </a:r>
            <a:endParaRPr/>
          </a:p>
          <a:p>
            <a:pPr indent="-342900" lvl="0" marL="342900" rtl="0" algn="l">
              <a:lnSpc>
                <a:spcPct val="100000"/>
              </a:lnSpc>
              <a:spcBef>
                <a:spcPts val="640"/>
              </a:spcBef>
              <a:spcAft>
                <a:spcPts val="0"/>
              </a:spcAft>
              <a:buClr>
                <a:schemeClr val="dk1"/>
              </a:buClr>
              <a:buSzPts val="3200"/>
              <a:buChar char="•"/>
            </a:pPr>
            <a:r>
              <a:rPr lang="en-US"/>
              <a:t>Mosaic plots are not limited to two categorical variables:  recursive subdivision in alternative axes.</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98f1c82c26_2_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Issues with mosaic plots</a:t>
            </a:r>
            <a:endParaRPr/>
          </a:p>
        </p:txBody>
      </p:sp>
      <p:sp>
        <p:nvSpPr>
          <p:cNvPr id="584" name="Google Shape;584;g298f1c82c26_2_168"/>
          <p:cNvSpPr txBox="1"/>
          <p:nvPr>
            <p:ph idx="1" type="body"/>
          </p:nvPr>
        </p:nvSpPr>
        <p:spPr>
          <a:xfrm>
            <a:off x="457200" y="1417638"/>
            <a:ext cx="8229600" cy="49857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Comparisons of rectangle sizes are complicated by the fact that the rectangles can vary dramatically in aspect ratio.</a:t>
            </a:r>
            <a:endParaRPr/>
          </a:p>
          <a:p>
            <a:pPr indent="-342900" lvl="0" marL="342900" rtl="0" algn="l">
              <a:lnSpc>
                <a:spcPct val="100000"/>
              </a:lnSpc>
              <a:spcBef>
                <a:spcPts val="592"/>
              </a:spcBef>
              <a:spcAft>
                <a:spcPts val="0"/>
              </a:spcAft>
              <a:buClr>
                <a:schemeClr val="dk1"/>
              </a:buClr>
              <a:buSzPct val="100000"/>
              <a:buChar char="•"/>
            </a:pPr>
            <a:r>
              <a:rPr lang="en-US"/>
              <a:t>One variable is encoded as the height of rectangles and the other is encoded as their widths, but it is difficult to focus independently on either heights or widths when they both vary.</a:t>
            </a:r>
            <a:endParaRPr/>
          </a:p>
          <a:p>
            <a:pPr indent="-342900" lvl="0" marL="342900" rtl="0" algn="l">
              <a:lnSpc>
                <a:spcPct val="100000"/>
              </a:lnSpc>
              <a:spcBef>
                <a:spcPts val="592"/>
              </a:spcBef>
              <a:spcAft>
                <a:spcPts val="0"/>
              </a:spcAft>
              <a:buClr>
                <a:schemeClr val="dk1"/>
              </a:buClr>
              <a:buSzPct val="100000"/>
              <a:buChar char="•"/>
            </a:pPr>
            <a:r>
              <a:rPr lang="en-US"/>
              <a:t>It is difficult to compare lengths or heights that are not arranged side by side along a common baseline.</a:t>
            </a:r>
            <a:endParaRPr/>
          </a:p>
          <a:p>
            <a:pPr indent="-342900" lvl="0" marL="342900" rtl="0" algn="l">
              <a:lnSpc>
                <a:spcPct val="100000"/>
              </a:lnSpc>
              <a:spcBef>
                <a:spcPts val="592"/>
              </a:spcBef>
              <a:spcAft>
                <a:spcPts val="0"/>
              </a:spcAft>
              <a:buClr>
                <a:schemeClr val="dk1"/>
              </a:buClr>
              <a:buSzPct val="100000"/>
              <a:buChar char="•"/>
            </a:pPr>
            <a:r>
              <a:rPr lang="en-US"/>
              <a:t>It is often difficult to label categorical items.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98f1c82c26_2_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sp>
        <p:nvSpPr>
          <p:cNvPr id="590" name="Google Shape;590;g298f1c82c26_2_17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An alternative, much more powerful solution is to use two (or more) sets of bar plots.</a:t>
            </a:r>
            <a:endParaRPr/>
          </a:p>
          <a:p>
            <a:pPr indent="-342900" lvl="0" marL="342900" rtl="0" algn="l">
              <a:lnSpc>
                <a:spcPct val="100000"/>
              </a:lnSpc>
              <a:spcBef>
                <a:spcPts val="640"/>
              </a:spcBef>
              <a:spcAft>
                <a:spcPts val="0"/>
              </a:spcAft>
              <a:buClr>
                <a:schemeClr val="dk1"/>
              </a:buClr>
              <a:buSzPts val="3200"/>
              <a:buChar char="•"/>
            </a:pPr>
            <a:r>
              <a:rPr lang="en-US"/>
              <a:t>In this case, we use one set of barplots to compare the proportions, and  a second one to display the total sizes of the populations.</a:t>
            </a:r>
            <a:endParaRPr/>
          </a:p>
          <a:p>
            <a:pPr indent="-342900" lvl="0" marL="342900" rtl="0" algn="l">
              <a:lnSpc>
                <a:spcPct val="100000"/>
              </a:lnSpc>
              <a:spcBef>
                <a:spcPts val="640"/>
              </a:spcBef>
              <a:spcAft>
                <a:spcPts val="0"/>
              </a:spcAft>
              <a:buClr>
                <a:schemeClr val="dk1"/>
              </a:buClr>
              <a:buSzPts val="3200"/>
              <a:buChar char="•"/>
            </a:pPr>
            <a:r>
              <a:rPr lang="en-US"/>
              <a:t>The main issue with this solution is that it is “asymmetric” and it forces you to focus on one particular conditional distribution.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98f1c82c26_2_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pic>
        <p:nvPicPr>
          <p:cNvPr descr="haireyes1.pdf" id="596" name="Google Shape;596;g298f1c82c26_2_178"/>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haireyes2.pdf" id="597" name="Google Shape;597;g298f1c82c26_2_178"/>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98f1c82c26_2_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sp>
        <p:nvSpPr>
          <p:cNvPr id="603" name="Google Shape;603;g298f1c82c26_2_184"/>
          <p:cNvSpPr txBox="1"/>
          <p:nvPr>
            <p:ph idx="1" type="body"/>
          </p:nvPr>
        </p:nvSpPr>
        <p:spPr>
          <a:xfrm>
            <a:off x="457200" y="1600200"/>
            <a:ext cx="8229600" cy="4870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The graphs could be slightly improved by either placing them one on top of the other or making them horizontal.</a:t>
            </a:r>
            <a:endParaRPr/>
          </a:p>
          <a:p>
            <a:pPr indent="-342900" lvl="0" marL="342900" rtl="0" algn="l">
              <a:lnSpc>
                <a:spcPct val="100000"/>
              </a:lnSpc>
              <a:spcBef>
                <a:spcPts val="592"/>
              </a:spcBef>
              <a:spcAft>
                <a:spcPts val="0"/>
              </a:spcAft>
              <a:buClr>
                <a:schemeClr val="dk1"/>
              </a:buClr>
              <a:buSzPts val="3200"/>
              <a:buChar char="•"/>
            </a:pPr>
            <a:r>
              <a:rPr lang="en-US"/>
              <a:t>It would have been good to also add a graph that shows the total number of subjects with each eye color.</a:t>
            </a:r>
            <a:endParaRPr/>
          </a:p>
          <a:p>
            <a:pPr indent="-342900" lvl="0" marL="342900" rtl="0" algn="l">
              <a:lnSpc>
                <a:spcPct val="100000"/>
              </a:lnSpc>
              <a:spcBef>
                <a:spcPts val="592"/>
              </a:spcBef>
              <a:spcAft>
                <a:spcPts val="0"/>
              </a:spcAft>
              <a:buClr>
                <a:schemeClr val="dk1"/>
              </a:buClr>
              <a:buSzPts val="3200"/>
              <a:buChar char="•"/>
            </a:pPr>
            <a:r>
              <a:rPr lang="en-US"/>
              <a:t>Note the choice of colors for the bars!</a:t>
            </a:r>
            <a:endParaRPr/>
          </a:p>
          <a:p>
            <a:pPr indent="-342900" lvl="0" marL="342900" rtl="0" algn="l">
              <a:lnSpc>
                <a:spcPct val="100000"/>
              </a:lnSpc>
              <a:spcBef>
                <a:spcPts val="592"/>
              </a:spcBef>
              <a:spcAft>
                <a:spcPts val="0"/>
              </a:spcAft>
              <a:buClr>
                <a:schemeClr val="dk1"/>
              </a:buClr>
              <a:buSzPts val="3200"/>
              <a:buChar char="•"/>
            </a:pPr>
            <a:r>
              <a:rPr lang="en-US"/>
              <a:t>Green eyes are the most uncommon.</a:t>
            </a:r>
            <a:endParaRPr/>
          </a:p>
          <a:p>
            <a:pPr indent="-342900" lvl="0" marL="342900" rtl="0" algn="l">
              <a:lnSpc>
                <a:spcPct val="100000"/>
              </a:lnSpc>
              <a:spcBef>
                <a:spcPts val="592"/>
              </a:spcBef>
              <a:spcAft>
                <a:spcPts val="0"/>
              </a:spcAft>
              <a:buClr>
                <a:schemeClr val="dk1"/>
              </a:buClr>
              <a:buSzPts val="3200"/>
              <a:buChar char="•"/>
            </a:pPr>
            <a:r>
              <a:rPr lang="en-US"/>
              <a:t>Blue eyes are fairly uncommon overall, but they are very common if you are blond!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98f1c82c26_2_18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REPRESENTING MANY TIME SERIES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98f1c82c26_2_1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many time series</a:t>
            </a:r>
            <a:endParaRPr/>
          </a:p>
        </p:txBody>
      </p:sp>
      <p:sp>
        <p:nvSpPr>
          <p:cNvPr id="614" name="Google Shape;614;g298f1c82c26_2_193"/>
          <p:cNvSpPr txBox="1"/>
          <p:nvPr>
            <p:ph idx="1" type="body"/>
          </p:nvPr>
        </p:nvSpPr>
        <p:spPr>
          <a:xfrm>
            <a:off x="457200" y="1510626"/>
            <a:ext cx="8229600" cy="48927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Line plots are the best solution for representing time series.</a:t>
            </a:r>
            <a:endParaRPr/>
          </a:p>
          <a:p>
            <a:pPr indent="-342900" lvl="0" marL="342900" rtl="0" algn="l">
              <a:lnSpc>
                <a:spcPct val="100000"/>
              </a:lnSpc>
              <a:spcBef>
                <a:spcPts val="544"/>
              </a:spcBef>
              <a:spcAft>
                <a:spcPts val="0"/>
              </a:spcAft>
              <a:buClr>
                <a:schemeClr val="dk1"/>
              </a:buClr>
              <a:buSzPct val="100000"/>
              <a:buChar char="•"/>
            </a:pPr>
            <a:r>
              <a:rPr lang="en-US"/>
              <a:t>Multiple time series are often represented using multiple lines in a single coordinate system.</a:t>
            </a:r>
            <a:endParaRPr/>
          </a:p>
          <a:p>
            <a:pPr indent="-285750" lvl="1" marL="742950" rtl="0" algn="l">
              <a:lnSpc>
                <a:spcPct val="100000"/>
              </a:lnSpc>
              <a:spcBef>
                <a:spcPts val="476"/>
              </a:spcBef>
              <a:spcAft>
                <a:spcPts val="0"/>
              </a:spcAft>
              <a:buClr>
                <a:schemeClr val="dk1"/>
              </a:buClr>
              <a:buSzPct val="100000"/>
              <a:buChar char="–"/>
            </a:pPr>
            <a:r>
              <a:rPr lang="en-US"/>
              <a:t>You need to make sure the units are the same for all series!!</a:t>
            </a:r>
            <a:endParaRPr/>
          </a:p>
          <a:p>
            <a:pPr indent="-342900" lvl="0" marL="342900" rtl="0" algn="l">
              <a:lnSpc>
                <a:spcPct val="100000"/>
              </a:lnSpc>
              <a:spcBef>
                <a:spcPts val="544"/>
              </a:spcBef>
              <a:spcAft>
                <a:spcPts val="0"/>
              </a:spcAft>
              <a:buClr>
                <a:schemeClr val="dk1"/>
              </a:buClr>
              <a:buSzPct val="100000"/>
              <a:buChar char="•"/>
            </a:pPr>
            <a:r>
              <a:rPr lang="en-US"/>
              <a:t>Traditional line plots are most helpful when representing a few long time series simultaneously.</a:t>
            </a:r>
            <a:endParaRPr/>
          </a:p>
          <a:p>
            <a:pPr indent="-285750" lvl="1" marL="742950" rtl="0" algn="l">
              <a:lnSpc>
                <a:spcPct val="100000"/>
              </a:lnSpc>
              <a:spcBef>
                <a:spcPts val="476"/>
              </a:spcBef>
              <a:spcAft>
                <a:spcPts val="0"/>
              </a:spcAft>
              <a:buClr>
                <a:schemeClr val="dk1"/>
              </a:buClr>
              <a:buSzPct val="100000"/>
              <a:buChar char="–"/>
            </a:pPr>
            <a:r>
              <a:rPr lang="en-US"/>
              <a:t>For representing a large number of short time series (2 to 4 time points) a “slopegraph” is a helpful alternative.</a:t>
            </a:r>
            <a:endParaRPr/>
          </a:p>
          <a:p>
            <a:pPr indent="-285750" lvl="1" marL="742950" rtl="0" algn="l">
              <a:lnSpc>
                <a:spcPct val="100000"/>
              </a:lnSpc>
              <a:spcBef>
                <a:spcPts val="476"/>
              </a:spcBef>
              <a:spcAft>
                <a:spcPts val="0"/>
              </a:spcAft>
              <a:buClr>
                <a:schemeClr val="dk1"/>
              </a:buClr>
              <a:buSzPct val="100000"/>
              <a:buChar char="–"/>
            </a:pPr>
            <a:r>
              <a:rPr lang="en-US"/>
              <a:t>For many long time series, a variant called “sparklines” can be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98f1c82c26_2_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Slopegraph</a:t>
            </a:r>
            <a:endParaRPr/>
          </a:p>
        </p:txBody>
      </p:sp>
      <p:sp>
        <p:nvSpPr>
          <p:cNvPr id="620" name="Google Shape;620;g298f1c82c26_2_19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slopegraph is a variant of line plots that is useful to represent multiple very short time series.</a:t>
            </a:r>
            <a:endParaRPr/>
          </a:p>
          <a:p>
            <a:pPr indent="-342900" lvl="0" marL="342900" rtl="0" algn="l">
              <a:lnSpc>
                <a:spcPct val="100000"/>
              </a:lnSpc>
              <a:spcBef>
                <a:spcPts val="640"/>
              </a:spcBef>
              <a:spcAft>
                <a:spcPts val="0"/>
              </a:spcAft>
              <a:buClr>
                <a:schemeClr val="dk1"/>
              </a:buClr>
              <a:buSzPts val="3200"/>
              <a:buChar char="•"/>
            </a:pPr>
            <a:r>
              <a:rPr lang="en-US"/>
              <a:t>A key feature is the addition of labels identifying the different time series on both the left and right axes.</a:t>
            </a:r>
            <a:endParaRPr/>
          </a:p>
          <a:p>
            <a:pPr indent="-342900" lvl="0" marL="342900" rtl="0" algn="l">
              <a:lnSpc>
                <a:spcPct val="100000"/>
              </a:lnSpc>
              <a:spcBef>
                <a:spcPts val="640"/>
              </a:spcBef>
              <a:spcAft>
                <a:spcPts val="0"/>
              </a:spcAft>
              <a:buClr>
                <a:schemeClr val="dk1"/>
              </a:buClr>
              <a:buSzPts val="3200"/>
              <a:buChar char="•"/>
            </a:pPr>
            <a:r>
              <a:rPr lang="en-US"/>
              <a:t>Slopegraphs are particularly useful to tell a before-and-after 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2:  Sequence of pie charts with total sales</a:t>
            </a:r>
            <a:endParaRPr/>
          </a:p>
        </p:txBody>
      </p:sp>
      <p:sp>
        <p:nvSpPr>
          <p:cNvPr id="129" name="Google Shape;129;p8"/>
          <p:cNvSpPr txBox="1"/>
          <p:nvPr>
            <p:ph idx="1" type="body"/>
          </p:nvPr>
        </p:nvSpPr>
        <p:spPr>
          <a:xfrm>
            <a:off x="457200" y="1600201"/>
            <a:ext cx="8229600" cy="236813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To slightly improve on the visualization, you could use the size of the pie to represent total sales …</a:t>
            </a:r>
            <a:endParaRPr/>
          </a:p>
          <a:p>
            <a:pPr indent="-342900" lvl="0" marL="342900" rtl="0" algn="l">
              <a:lnSpc>
                <a:spcPct val="100000"/>
              </a:lnSpc>
              <a:spcBef>
                <a:spcPts val="592"/>
              </a:spcBef>
              <a:spcAft>
                <a:spcPts val="0"/>
              </a:spcAft>
              <a:buClr>
                <a:schemeClr val="dk1"/>
              </a:buClr>
              <a:buSzPct val="100000"/>
              <a:buChar char="•"/>
            </a:pPr>
            <a:r>
              <a:rPr lang="en-US"/>
              <a:t>However, should you use the area or the radius of the pie? </a:t>
            </a:r>
            <a:endParaRPr/>
          </a:p>
        </p:txBody>
      </p:sp>
      <p:pic>
        <p:nvPicPr>
          <p:cNvPr descr="sales_piechart2.pdf" id="130" name="Google Shape;130;p8"/>
          <p:cNvPicPr preferRelativeResize="0"/>
          <p:nvPr/>
        </p:nvPicPr>
        <p:blipFill rotWithShape="1">
          <a:blip r:embed="rId3">
            <a:alphaModFix/>
          </a:blip>
          <a:srcRect b="-24082" l="0" r="0" t="-24082"/>
          <a:stretch/>
        </p:blipFill>
        <p:spPr>
          <a:xfrm>
            <a:off x="644803" y="3939473"/>
            <a:ext cx="8229600" cy="1213708"/>
          </a:xfrm>
          <a:prstGeom prst="rect">
            <a:avLst/>
          </a:prstGeom>
          <a:noFill/>
          <a:ln>
            <a:noFill/>
          </a:ln>
        </p:spPr>
      </p:pic>
      <p:pic>
        <p:nvPicPr>
          <p:cNvPr descr="sales_piechart3.pdf" id="131" name="Google Shape;131;p8"/>
          <p:cNvPicPr preferRelativeResize="0"/>
          <p:nvPr/>
        </p:nvPicPr>
        <p:blipFill rotWithShape="1">
          <a:blip r:embed="rId4">
            <a:alphaModFix/>
          </a:blip>
          <a:srcRect b="-21441" l="0" r="0" t="-21441"/>
          <a:stretch/>
        </p:blipFill>
        <p:spPr>
          <a:xfrm>
            <a:off x="644803" y="5135628"/>
            <a:ext cx="8229600" cy="1170417"/>
          </a:xfrm>
          <a:prstGeom prst="rect">
            <a:avLst/>
          </a:prstGeom>
          <a:noFill/>
          <a:ln>
            <a:noFill/>
          </a:ln>
        </p:spPr>
      </p:pic>
      <p:sp>
        <p:nvSpPr>
          <p:cNvPr id="132" name="Google Shape;132;p8"/>
          <p:cNvSpPr txBox="1"/>
          <p:nvPr/>
        </p:nvSpPr>
        <p:spPr>
          <a:xfrm rot="-5400000">
            <a:off x="-75300" y="4232875"/>
            <a:ext cx="886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Radius</a:t>
            </a:r>
            <a:endParaRPr b="0" i="0" sz="1400" u="none" cap="none" strike="noStrike">
              <a:solidFill>
                <a:srgbClr val="000000"/>
              </a:solidFill>
              <a:latin typeface="Arial"/>
              <a:ea typeface="Arial"/>
              <a:cs typeface="Arial"/>
              <a:sym typeface="Arial"/>
            </a:endParaRPr>
          </a:p>
        </p:txBody>
      </p:sp>
      <p:sp>
        <p:nvSpPr>
          <p:cNvPr id="133" name="Google Shape;133;p8"/>
          <p:cNvSpPr txBox="1"/>
          <p:nvPr/>
        </p:nvSpPr>
        <p:spPr>
          <a:xfrm rot="-5400000">
            <a:off x="10800" y="5409352"/>
            <a:ext cx="71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98f1c82c26_2_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Slopegraph</a:t>
            </a:r>
            <a:endParaRPr/>
          </a:p>
        </p:txBody>
      </p:sp>
      <p:pic>
        <p:nvPicPr>
          <p:cNvPr descr="brazilprisons.png" id="626" name="Google Shape;626;g298f1c82c26_2_203"/>
          <p:cNvPicPr preferRelativeResize="0"/>
          <p:nvPr>
            <p:ph idx="1" type="body"/>
          </p:nvPr>
        </p:nvPicPr>
        <p:blipFill rotWithShape="1">
          <a:blip r:embed="rId3">
            <a:alphaModFix/>
          </a:blip>
          <a:srcRect b="0" l="-9297" r="-9297" t="0"/>
          <a:stretch/>
        </p:blipFill>
        <p:spPr>
          <a:xfrm>
            <a:off x="457200" y="1600200"/>
            <a:ext cx="8229600" cy="4526100"/>
          </a:xfrm>
          <a:prstGeom prst="rect">
            <a:avLst/>
          </a:prstGeom>
          <a:noFill/>
          <a:ln>
            <a:noFill/>
          </a:ln>
        </p:spPr>
      </p:pic>
      <p:sp>
        <p:nvSpPr>
          <p:cNvPr id="627" name="Google Shape;627;g298f1c82c26_2_203"/>
          <p:cNvSpPr txBox="1"/>
          <p:nvPr/>
        </p:nvSpPr>
        <p:spPr>
          <a:xfrm>
            <a:off x="4505158" y="6221300"/>
            <a:ext cx="279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 example of a slopegraph</a:t>
            </a:r>
            <a:endParaRPr b="0" i="0" sz="1800" u="none" cap="none" strike="noStrike">
              <a:solidFill>
                <a:schemeClr val="dk1"/>
              </a:solidFill>
              <a:latin typeface="Calibri"/>
              <a:ea typeface="Calibri"/>
              <a:cs typeface="Calibri"/>
              <a:sym typeface="Calibri"/>
            </a:endParaRPr>
          </a:p>
        </p:txBody>
      </p:sp>
      <p:cxnSp>
        <p:nvCxnSpPr>
          <p:cNvPr id="628" name="Google Shape;628;g298f1c82c26_2_203"/>
          <p:cNvCxnSpPr>
            <a:stCxn id="627" idx="1"/>
          </p:cNvCxnSpPr>
          <p:nvPr/>
        </p:nvCxnSpPr>
        <p:spPr>
          <a:xfrm rot="10800000">
            <a:off x="3796558" y="5922050"/>
            <a:ext cx="708600" cy="48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98f1c82c26_2_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Sparklines</a:t>
            </a:r>
            <a:endParaRPr/>
          </a:p>
        </p:txBody>
      </p:sp>
      <p:sp>
        <p:nvSpPr>
          <p:cNvPr id="634" name="Google Shape;634;g298f1c82c26_2_210"/>
          <p:cNvSpPr txBox="1"/>
          <p:nvPr>
            <p:ph idx="1" type="body"/>
          </p:nvPr>
        </p:nvSpPr>
        <p:spPr>
          <a:xfrm>
            <a:off x="457200" y="1417639"/>
            <a:ext cx="8229600" cy="4919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Sparklines are small, high resolution graphics embedded in a context of words, numbers, images.  They are sometimes called inline charts.</a:t>
            </a:r>
            <a:endParaRPr/>
          </a:p>
          <a:p>
            <a:pPr indent="-285750" lvl="1" marL="742950" rtl="0" algn="l">
              <a:lnSpc>
                <a:spcPct val="100000"/>
              </a:lnSpc>
              <a:spcBef>
                <a:spcPts val="518"/>
              </a:spcBef>
              <a:spcAft>
                <a:spcPts val="0"/>
              </a:spcAft>
              <a:buClr>
                <a:schemeClr val="dk1"/>
              </a:buClr>
              <a:buSzPct val="100000"/>
              <a:buChar char="–"/>
            </a:pPr>
            <a:r>
              <a:rPr lang="en-US"/>
              <a:t> The Dow Jones index                        for February 7, 2013.</a:t>
            </a:r>
            <a:endParaRPr/>
          </a:p>
          <a:p>
            <a:pPr indent="-342900" lvl="0" marL="342900" rtl="0" algn="l">
              <a:lnSpc>
                <a:spcPct val="100000"/>
              </a:lnSpc>
              <a:spcBef>
                <a:spcPts val="592"/>
              </a:spcBef>
              <a:spcAft>
                <a:spcPts val="0"/>
              </a:spcAft>
              <a:buClr>
                <a:schemeClr val="dk1"/>
              </a:buClr>
              <a:buSzPct val="100000"/>
              <a:buChar char="•"/>
            </a:pPr>
            <a:r>
              <a:rPr lang="en-US"/>
              <a:t>Sparklines typically do not include any horizontal or vertical axes or coordinates, and are meant to present the general shape of the variation in a simple and highly condensed way.</a:t>
            </a:r>
            <a:endParaRPr/>
          </a:p>
          <a:p>
            <a:pPr indent="-342900" lvl="0" marL="342900" rtl="0" algn="l">
              <a:lnSpc>
                <a:spcPct val="100000"/>
              </a:lnSpc>
              <a:spcBef>
                <a:spcPts val="592"/>
              </a:spcBef>
              <a:spcAft>
                <a:spcPts val="0"/>
              </a:spcAft>
              <a:buClr>
                <a:schemeClr val="dk1"/>
              </a:buClr>
              <a:buSzPct val="100000"/>
              <a:buChar char="•"/>
            </a:pPr>
            <a:r>
              <a:rPr lang="en-US"/>
              <a:t>Multiple sparklines can be stacked together to visualize many time series simultaneously.</a:t>
            </a:r>
            <a:endParaRPr/>
          </a:p>
        </p:txBody>
      </p:sp>
      <p:pic>
        <p:nvPicPr>
          <p:cNvPr descr="1000px-Sparkline_dowjones_new.png" id="635" name="Google Shape;635;g298f1c82c26_2_210"/>
          <p:cNvPicPr preferRelativeResize="0"/>
          <p:nvPr/>
        </p:nvPicPr>
        <p:blipFill rotWithShape="1">
          <a:blip r:embed="rId3">
            <a:alphaModFix/>
          </a:blip>
          <a:srcRect b="0" l="0" r="0" t="0"/>
          <a:stretch/>
        </p:blipFill>
        <p:spPr>
          <a:xfrm>
            <a:off x="4350419" y="2811993"/>
            <a:ext cx="1504280" cy="1835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98f1c82c26_2_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Multiple times series with different scales</a:t>
            </a:r>
            <a:endParaRPr/>
          </a:p>
        </p:txBody>
      </p:sp>
      <p:sp>
        <p:nvSpPr>
          <p:cNvPr id="641" name="Google Shape;641;g298f1c82c26_2_216"/>
          <p:cNvSpPr txBox="1"/>
          <p:nvPr>
            <p:ph idx="1" type="body"/>
          </p:nvPr>
        </p:nvSpPr>
        <p:spPr>
          <a:xfrm>
            <a:off x="457200" y="1671631"/>
            <a:ext cx="8229600" cy="4705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many cases we are interested in looking at two (or more) time series simultaneously, which might not be on the same scale.</a:t>
            </a:r>
            <a:endParaRPr/>
          </a:p>
          <a:p>
            <a:pPr indent="-342900" lvl="0" marL="342900" rtl="0" algn="l">
              <a:lnSpc>
                <a:spcPct val="100000"/>
              </a:lnSpc>
              <a:spcBef>
                <a:spcPts val="640"/>
              </a:spcBef>
              <a:spcAft>
                <a:spcPts val="0"/>
              </a:spcAft>
              <a:buClr>
                <a:schemeClr val="dk1"/>
              </a:buClr>
              <a:buSzPts val="3200"/>
              <a:buChar char="•"/>
            </a:pPr>
            <a:r>
              <a:rPr lang="en-US"/>
              <a:t>Running example:  Is there a relationship between wealth (GDP) and inequality (Gini index)?</a:t>
            </a:r>
            <a:endParaRPr/>
          </a:p>
          <a:p>
            <a:pPr indent="-285750" lvl="1" marL="742950" rtl="0" algn="l">
              <a:lnSpc>
                <a:spcPct val="100000"/>
              </a:lnSpc>
              <a:spcBef>
                <a:spcPts val="560"/>
              </a:spcBef>
              <a:spcAft>
                <a:spcPts val="0"/>
              </a:spcAft>
              <a:buClr>
                <a:schemeClr val="dk1"/>
              </a:buClr>
              <a:buSzPts val="2800"/>
              <a:buChar char="–"/>
            </a:pPr>
            <a:r>
              <a:rPr lang="en-US"/>
              <a:t>When a country gets richer, does it also get more unequal?  Or less?</a:t>
            </a:r>
            <a:endParaRPr/>
          </a:p>
          <a:p>
            <a:pPr indent="-285750" lvl="1" marL="742950" rtl="0" algn="l">
              <a:lnSpc>
                <a:spcPct val="100000"/>
              </a:lnSpc>
              <a:spcBef>
                <a:spcPts val="560"/>
              </a:spcBef>
              <a:spcAft>
                <a:spcPts val="0"/>
              </a:spcAft>
              <a:buClr>
                <a:schemeClr val="dk1"/>
              </a:buClr>
              <a:buSzPts val="2800"/>
              <a:buChar char="–"/>
            </a:pPr>
            <a:r>
              <a:rPr lang="en-US"/>
              <a:t>Data is relatively short:  1979-2008 (only 30 years).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98f1c82c26_2_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Dealing with times series in different scales</a:t>
            </a:r>
            <a:endParaRPr/>
          </a:p>
        </p:txBody>
      </p:sp>
      <p:sp>
        <p:nvSpPr>
          <p:cNvPr id="647" name="Google Shape;647;g298f1c82c26_2_221"/>
          <p:cNvSpPr txBox="1"/>
          <p:nvPr>
            <p:ph idx="1" type="body"/>
          </p:nvPr>
        </p:nvSpPr>
        <p:spPr>
          <a:xfrm>
            <a:off x="457200" y="1564687"/>
            <a:ext cx="8229600" cy="49725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two variables are in very different scales:</a:t>
            </a:r>
            <a:endParaRPr/>
          </a:p>
          <a:p>
            <a:pPr indent="-285750" lvl="1" marL="742950" rtl="0" algn="l">
              <a:lnSpc>
                <a:spcPct val="100000"/>
              </a:lnSpc>
              <a:spcBef>
                <a:spcPts val="560"/>
              </a:spcBef>
              <a:spcAft>
                <a:spcPts val="0"/>
              </a:spcAft>
              <a:buClr>
                <a:schemeClr val="dk1"/>
              </a:buClr>
              <a:buSzPts val="2800"/>
              <a:buChar char="–"/>
            </a:pPr>
            <a:r>
              <a:rPr lang="en-US"/>
              <a:t>GDP is a positive number (in trillions of dollars).</a:t>
            </a:r>
            <a:endParaRPr/>
          </a:p>
          <a:p>
            <a:pPr indent="-285750" lvl="1" marL="742950" rtl="0" algn="l">
              <a:lnSpc>
                <a:spcPct val="100000"/>
              </a:lnSpc>
              <a:spcBef>
                <a:spcPts val="560"/>
              </a:spcBef>
              <a:spcAft>
                <a:spcPts val="0"/>
              </a:spcAft>
              <a:buClr>
                <a:schemeClr val="dk1"/>
              </a:buClr>
              <a:buSzPts val="2800"/>
              <a:buChar char="–"/>
            </a:pPr>
            <a:r>
              <a:rPr lang="en-US"/>
              <a:t>Gini index is a number between 0 and 1 (larger number means more inequality).</a:t>
            </a:r>
            <a:endParaRPr/>
          </a:p>
          <a:p>
            <a:pPr indent="-342900" lvl="0" marL="342900" rtl="0" algn="l">
              <a:lnSpc>
                <a:spcPct val="100000"/>
              </a:lnSpc>
              <a:spcBef>
                <a:spcPts val="640"/>
              </a:spcBef>
              <a:spcAft>
                <a:spcPts val="0"/>
              </a:spcAft>
              <a:buClr>
                <a:schemeClr val="dk1"/>
              </a:buClr>
              <a:buSzPts val="3200"/>
              <a:buChar char="•"/>
            </a:pPr>
            <a:r>
              <a:rPr lang="en-US"/>
              <a:t>What are the goals of the analysis?  </a:t>
            </a:r>
            <a:endParaRPr/>
          </a:p>
          <a:p>
            <a:pPr indent="-285750" lvl="1" marL="742950" rtl="0" algn="l">
              <a:lnSpc>
                <a:spcPct val="100000"/>
              </a:lnSpc>
              <a:spcBef>
                <a:spcPts val="560"/>
              </a:spcBef>
              <a:spcAft>
                <a:spcPts val="0"/>
              </a:spcAft>
              <a:buClr>
                <a:schemeClr val="dk1"/>
              </a:buClr>
              <a:buSzPts val="2800"/>
              <a:buChar char="–"/>
            </a:pPr>
            <a:r>
              <a:rPr lang="en-US"/>
              <a:t>How have the variables changed over time?</a:t>
            </a:r>
            <a:endParaRPr/>
          </a:p>
          <a:p>
            <a:pPr indent="-285750" lvl="1" marL="742950" rtl="0" algn="l">
              <a:lnSpc>
                <a:spcPct val="100000"/>
              </a:lnSpc>
              <a:spcBef>
                <a:spcPts val="560"/>
              </a:spcBef>
              <a:spcAft>
                <a:spcPts val="0"/>
              </a:spcAft>
              <a:buClr>
                <a:schemeClr val="dk1"/>
              </a:buClr>
              <a:buSzPts val="2800"/>
              <a:buChar char="–"/>
            </a:pPr>
            <a:r>
              <a:rPr lang="en-US"/>
              <a:t>What is the association between the two variables?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98f1c82c26_2_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1:  Two scales on a single graph</a:t>
            </a:r>
            <a:endParaRPr/>
          </a:p>
        </p:txBody>
      </p:sp>
      <p:sp>
        <p:nvSpPr>
          <p:cNvPr id="653" name="Google Shape;653;g298f1c82c26_2_226"/>
          <p:cNvSpPr txBox="1"/>
          <p:nvPr>
            <p:ph idx="1" type="body"/>
          </p:nvPr>
        </p:nvSpPr>
        <p:spPr>
          <a:xfrm>
            <a:off x="457200" y="1586832"/>
            <a:ext cx="4038600" cy="4763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Some people like to create a single graph with both time series.</a:t>
            </a:r>
            <a:endParaRPr/>
          </a:p>
          <a:p>
            <a:pPr indent="-342900" lvl="0" marL="342900" rtl="0" algn="l">
              <a:lnSpc>
                <a:spcPct val="100000"/>
              </a:lnSpc>
              <a:spcBef>
                <a:spcPts val="518"/>
              </a:spcBef>
              <a:spcAft>
                <a:spcPts val="0"/>
              </a:spcAft>
              <a:buClr>
                <a:schemeClr val="dk1"/>
              </a:buClr>
              <a:buSzPts val="2800"/>
              <a:buChar char="•"/>
            </a:pPr>
            <a:r>
              <a:rPr lang="en-US"/>
              <a:t>Because the two variables have very different scales, you need to have to scales on the y-axis.</a:t>
            </a:r>
            <a:endParaRPr/>
          </a:p>
          <a:p>
            <a:pPr indent="-342900" lvl="0" marL="342900" rtl="0" algn="l">
              <a:lnSpc>
                <a:spcPct val="100000"/>
              </a:lnSpc>
              <a:spcBef>
                <a:spcPts val="518"/>
              </a:spcBef>
              <a:spcAft>
                <a:spcPts val="0"/>
              </a:spcAft>
              <a:buClr>
                <a:schemeClr val="dk1"/>
              </a:buClr>
              <a:buSzPts val="2800"/>
              <a:buChar char="•"/>
            </a:pPr>
            <a:r>
              <a:rPr lang="en-US"/>
              <a:t>Even if you use colors cleverly, this can be extremely confusing.</a:t>
            </a:r>
            <a:endParaRPr/>
          </a:p>
          <a:p>
            <a:pPr indent="-297180" lvl="1" marL="742950" rtl="0" algn="l">
              <a:lnSpc>
                <a:spcPct val="100000"/>
              </a:lnSpc>
              <a:spcBef>
                <a:spcPts val="444"/>
              </a:spcBef>
              <a:spcAft>
                <a:spcPts val="0"/>
              </a:spcAft>
              <a:buClr>
                <a:schemeClr val="dk1"/>
              </a:buClr>
              <a:buSzPts val="2400"/>
              <a:buChar char="–"/>
            </a:pPr>
            <a:r>
              <a:rPr lang="en-US"/>
              <a:t>Generally speaking, you should avoid it!</a:t>
            </a:r>
            <a:endParaRPr/>
          </a:p>
        </p:txBody>
      </p:sp>
      <p:pic>
        <p:nvPicPr>
          <p:cNvPr descr="usgini1.pdf" id="654" name="Google Shape;654;g298f1c82c26_2_226"/>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55" name="Google Shape;655;g298f1c82c26_2_226"/>
          <p:cNvSpPr txBox="1"/>
          <p:nvPr/>
        </p:nvSpPr>
        <p:spPr>
          <a:xfrm>
            <a:off x="5868738" y="1329812"/>
            <a:ext cx="3061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Both seem to go up with time, but the details of the relationship are not clear.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98f1c82c26_2_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Two line graphs</a:t>
            </a:r>
            <a:endParaRPr/>
          </a:p>
        </p:txBody>
      </p:sp>
      <p:pic>
        <p:nvPicPr>
          <p:cNvPr descr="usgini5.pdf" id="661" name="Google Shape;661;g298f1c82c26_2_233"/>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usgini6.pdf" id="662" name="Google Shape;662;g298f1c82c26_2_233"/>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98f1c82c26_2_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Two line graphs</a:t>
            </a:r>
            <a:endParaRPr/>
          </a:p>
        </p:txBody>
      </p:sp>
      <p:sp>
        <p:nvSpPr>
          <p:cNvPr id="668" name="Google Shape;668;g298f1c82c26_2_2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This solution is more elegant, avoids confusions about scale, and allows us to observe association across variables as well as placing both graphs in a common coordinate system (particularly if you place one graph above the other).</a:t>
            </a:r>
            <a:endParaRPr/>
          </a:p>
          <a:p>
            <a:pPr indent="-342900" lvl="0" marL="342900" rtl="0" algn="l">
              <a:lnSpc>
                <a:spcPct val="100000"/>
              </a:lnSpc>
              <a:spcBef>
                <a:spcPts val="640"/>
              </a:spcBef>
              <a:spcAft>
                <a:spcPts val="0"/>
              </a:spcAft>
              <a:buClr>
                <a:schemeClr val="dk1"/>
              </a:buClr>
              <a:buSzPts val="3200"/>
              <a:buChar char="•"/>
            </a:pPr>
            <a:r>
              <a:rPr lang="en-US"/>
              <a:t>However, this solution still does not allow us to study correlation in a lot of detail (e.g., is the relationship linear or not?).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98f1c82c26_2_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Scatterplot</a:t>
            </a:r>
            <a:endParaRPr/>
          </a:p>
        </p:txBody>
      </p:sp>
      <p:sp>
        <p:nvSpPr>
          <p:cNvPr id="674" name="Google Shape;674;g298f1c82c26_2_244"/>
          <p:cNvSpPr txBox="1"/>
          <p:nvPr>
            <p:ph idx="1" type="body"/>
          </p:nvPr>
        </p:nvSpPr>
        <p:spPr>
          <a:xfrm>
            <a:off x="457200" y="1600200"/>
            <a:ext cx="4038600" cy="4656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The natural graph to study correlations among variables is the scatter plot.</a:t>
            </a:r>
            <a:endParaRPr/>
          </a:p>
          <a:p>
            <a:pPr indent="-342900" lvl="0" marL="342900" rtl="0" algn="l">
              <a:lnSpc>
                <a:spcPct val="100000"/>
              </a:lnSpc>
              <a:spcBef>
                <a:spcPts val="560"/>
              </a:spcBef>
              <a:spcAft>
                <a:spcPts val="0"/>
              </a:spcAft>
              <a:buClr>
                <a:schemeClr val="dk1"/>
              </a:buClr>
              <a:buSzPts val="2800"/>
              <a:buChar char="•"/>
            </a:pPr>
            <a:r>
              <a:rPr lang="en-US"/>
              <a:t>It shows that the relationship seems to be more or less linear.</a:t>
            </a:r>
            <a:endParaRPr/>
          </a:p>
          <a:p>
            <a:pPr indent="-342900" lvl="0" marL="342900" rtl="0" algn="l">
              <a:lnSpc>
                <a:spcPct val="100000"/>
              </a:lnSpc>
              <a:spcBef>
                <a:spcPts val="560"/>
              </a:spcBef>
              <a:spcAft>
                <a:spcPts val="0"/>
              </a:spcAft>
              <a:buClr>
                <a:schemeClr val="dk1"/>
              </a:buClr>
              <a:buSzPts val="2800"/>
              <a:buChar char="•"/>
            </a:pPr>
            <a:r>
              <a:rPr lang="en-US"/>
              <a:t>However, information about the evolution over time of the two variables is lost!</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usgini2.pdf" id="675" name="Google Shape;675;g298f1c82c26_2_244"/>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98f1c82c26_2_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81" name="Google Shape;681;g298f1c82c26_2_25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Values are connected by a smooth line to provide information about the time series.</a:t>
            </a:r>
            <a:endParaRPr/>
          </a:p>
          <a:p>
            <a:pPr indent="-285750" lvl="1" marL="742950" rtl="0" algn="l">
              <a:lnSpc>
                <a:spcPct val="100000"/>
              </a:lnSpc>
              <a:spcBef>
                <a:spcPts val="480"/>
              </a:spcBef>
              <a:spcAft>
                <a:spcPts val="0"/>
              </a:spcAft>
              <a:buClr>
                <a:schemeClr val="dk1"/>
              </a:buClr>
              <a:buSzPts val="2400"/>
              <a:buChar char="–"/>
            </a:pPr>
            <a:r>
              <a:rPr lang="en-US"/>
              <a:t>Curve mostly moves to the left (implying that GDP tended to only grow), while it goes up and down (meaning that the Gini index zigzagged a lot). </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usgini3.pdf" id="682" name="Google Shape;682;g298f1c82c26_2_250"/>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298f1c82c26_2_2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88" name="Google Shape;688;g298f1c82c26_2_262"/>
          <p:cNvSpPr txBox="1"/>
          <p:nvPr>
            <p:ph idx="1" type="body"/>
          </p:nvPr>
        </p:nvSpPr>
        <p:spPr>
          <a:xfrm>
            <a:off x="457200" y="1417638"/>
            <a:ext cx="8229600" cy="49323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On the design side, note that colors have been added colors to represent different presidencies (as well as the names of the presidents).</a:t>
            </a:r>
            <a:endParaRPr/>
          </a:p>
          <a:p>
            <a:pPr indent="-342900" lvl="0" marL="342900" rtl="0" algn="l">
              <a:lnSpc>
                <a:spcPct val="100000"/>
              </a:lnSpc>
              <a:spcBef>
                <a:spcPts val="592"/>
              </a:spcBef>
              <a:spcAft>
                <a:spcPts val="0"/>
              </a:spcAft>
              <a:buClr>
                <a:schemeClr val="dk1"/>
              </a:buClr>
              <a:buSzPts val="3200"/>
              <a:buChar char="•"/>
            </a:pPr>
            <a:r>
              <a:rPr lang="en-US"/>
              <a:t>The labels of the years have been added too.</a:t>
            </a:r>
            <a:endParaRPr/>
          </a:p>
          <a:p>
            <a:pPr indent="-342900" lvl="0" marL="342900" rtl="0" algn="l">
              <a:lnSpc>
                <a:spcPct val="100000"/>
              </a:lnSpc>
              <a:spcBef>
                <a:spcPts val="592"/>
              </a:spcBef>
              <a:spcAft>
                <a:spcPts val="0"/>
              </a:spcAft>
              <a:buClr>
                <a:schemeClr val="dk1"/>
              </a:buClr>
              <a:buSzPts val="3200"/>
              <a:buChar char="•"/>
            </a:pPr>
            <a:r>
              <a:rPr lang="en-US"/>
              <a:t>A further improvement would add markers for the dates of main economic, political and historical events (Asian financial crises, dot-com bubble burst, tax reform passed, September 11,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2:  Sequence of pie charts with total sales</a:t>
            </a:r>
            <a:endParaRPr/>
          </a:p>
        </p:txBody>
      </p:sp>
      <p:sp>
        <p:nvSpPr>
          <p:cNvPr id="139" name="Google Shape;139;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Using the radius emphasizes the differences. This can be useful to convey the big picture, but can also be misleading …</a:t>
            </a:r>
            <a:endParaRPr/>
          </a:p>
          <a:p>
            <a:pPr indent="-342900" lvl="0" marL="342900" rtl="0" algn="l">
              <a:lnSpc>
                <a:spcPct val="100000"/>
              </a:lnSpc>
              <a:spcBef>
                <a:spcPts val="640"/>
              </a:spcBef>
              <a:spcAft>
                <a:spcPts val="0"/>
              </a:spcAft>
              <a:buClr>
                <a:schemeClr val="dk1"/>
              </a:buClr>
              <a:buSzPts val="3200"/>
              <a:buChar char="•"/>
            </a:pPr>
            <a:r>
              <a:rPr lang="en-US"/>
              <a:t>Overall, even this “improved” pie charts do not allow for any accurate comparison!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98f1c82c26_2_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94" name="Google Shape;694;g298f1c82c26_2_267"/>
          <p:cNvSpPr txBox="1"/>
          <p:nvPr>
            <p:ph idx="1" type="body"/>
          </p:nvPr>
        </p:nvSpPr>
        <p:spPr>
          <a:xfrm>
            <a:off x="457200" y="1417638"/>
            <a:ext cx="4038600" cy="51063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improved version could also use a logarithmic scale for GDP (so that comparisons of GDP growth are in relative rather than absolute terms).</a:t>
            </a:r>
            <a:endParaRPr/>
          </a:p>
          <a:p>
            <a:pPr indent="-342900" lvl="0" marL="342900" rtl="0" algn="l">
              <a:lnSpc>
                <a:spcPct val="100000"/>
              </a:lnSpc>
              <a:spcBef>
                <a:spcPts val="560"/>
              </a:spcBef>
              <a:spcAft>
                <a:spcPts val="0"/>
              </a:spcAft>
              <a:buClr>
                <a:schemeClr val="dk1"/>
              </a:buClr>
              <a:buSzPts val="2800"/>
              <a:buChar char="•"/>
            </a:pPr>
            <a:r>
              <a:rPr lang="en-US"/>
              <a:t>It would be useful to have additional data!</a:t>
            </a:r>
            <a:endParaRPr/>
          </a:p>
        </p:txBody>
      </p:sp>
      <p:pic>
        <p:nvPicPr>
          <p:cNvPr descr="usgini4.pdf" id="695" name="Google Shape;695;g298f1c82c26_2_267"/>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96" name="Google Shape;696;g298f1c82c26_2_267"/>
          <p:cNvSpPr txBox="1"/>
          <p:nvPr/>
        </p:nvSpPr>
        <p:spPr>
          <a:xfrm>
            <a:off x="4277893" y="5992483"/>
            <a:ext cx="3743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Economic expansion was stronger in the Reagan years, and not as strong in the Bush junior years!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98f1c82c26_2_2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702" name="Google Shape;702;g298f1c82c26_2_274"/>
          <p:cNvSpPr txBox="1"/>
          <p:nvPr>
            <p:ph idx="1" type="body"/>
          </p:nvPr>
        </p:nvSpPr>
        <p:spPr>
          <a:xfrm>
            <a:off x="457200" y="1493256"/>
            <a:ext cx="8229600" cy="48033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This graph allows you to tell a complex story, both about the individual variables and about their joint evolution over time.</a:t>
            </a:r>
            <a:endParaRPr/>
          </a:p>
          <a:p>
            <a:pPr indent="-342900" lvl="0" marL="342900" rtl="0" algn="l">
              <a:lnSpc>
                <a:spcPct val="100000"/>
              </a:lnSpc>
              <a:spcBef>
                <a:spcPts val="592"/>
              </a:spcBef>
              <a:spcAft>
                <a:spcPts val="0"/>
              </a:spcAft>
              <a:buClr>
                <a:schemeClr val="dk1"/>
              </a:buClr>
              <a:buSzPct val="100000"/>
              <a:buChar char="•"/>
            </a:pPr>
            <a:r>
              <a:rPr lang="en-US"/>
              <a:t>For example, inequality (as measured by the Gini index) has tended to increase over time</a:t>
            </a:r>
            <a:endParaRPr/>
          </a:p>
          <a:p>
            <a:pPr indent="-285750" lvl="1" marL="742950" rtl="0" algn="l">
              <a:lnSpc>
                <a:spcPct val="100000"/>
              </a:lnSpc>
              <a:spcBef>
                <a:spcPts val="518"/>
              </a:spcBef>
              <a:spcAft>
                <a:spcPts val="0"/>
              </a:spcAft>
              <a:buClr>
                <a:schemeClr val="dk1"/>
              </a:buClr>
              <a:buSzPct val="100000"/>
              <a:buChar char="–"/>
            </a:pPr>
            <a:r>
              <a:rPr lang="en-US"/>
              <a:t>Particularly true during the Reagan and Bush senior years.</a:t>
            </a:r>
            <a:endParaRPr/>
          </a:p>
          <a:p>
            <a:pPr indent="-285750" lvl="1" marL="742950" rtl="0" algn="l">
              <a:lnSpc>
                <a:spcPct val="100000"/>
              </a:lnSpc>
              <a:spcBef>
                <a:spcPts val="518"/>
              </a:spcBef>
              <a:spcAft>
                <a:spcPts val="0"/>
              </a:spcAft>
              <a:buClr>
                <a:schemeClr val="dk1"/>
              </a:buClr>
              <a:buSzPct val="100000"/>
              <a:buChar char="–"/>
            </a:pPr>
            <a:r>
              <a:rPr lang="en-US"/>
              <a:t>During Clinton’s presidency it tended to go down (but oscillated a bit).</a:t>
            </a:r>
            <a:endParaRPr/>
          </a:p>
          <a:p>
            <a:pPr indent="-285750" lvl="1" marL="742950" rtl="0" algn="l">
              <a:lnSpc>
                <a:spcPct val="100000"/>
              </a:lnSpc>
              <a:spcBef>
                <a:spcPts val="518"/>
              </a:spcBef>
              <a:spcAft>
                <a:spcPts val="0"/>
              </a:spcAft>
              <a:buClr>
                <a:schemeClr val="dk1"/>
              </a:buClr>
              <a:buSzPct val="100000"/>
              <a:buChar char="–"/>
            </a:pPr>
            <a:r>
              <a:rPr lang="en-US"/>
              <a:t>All over the place for the Bush junior years.</a:t>
            </a:r>
            <a:endParaRPr/>
          </a:p>
          <a:p>
            <a:pPr indent="-342900" lvl="0" marL="342900" rtl="0" algn="l">
              <a:lnSpc>
                <a:spcPct val="100000"/>
              </a:lnSpc>
              <a:spcBef>
                <a:spcPts val="592"/>
              </a:spcBef>
              <a:spcAft>
                <a:spcPts val="0"/>
              </a:spcAft>
              <a:buClr>
                <a:schemeClr val="dk1"/>
              </a:buClr>
              <a:buSzPct val="100000"/>
              <a:buChar char="•"/>
            </a:pPr>
            <a:r>
              <a:rPr lang="en-US"/>
              <a:t>Economic expansion during the Bush senior years was anemic.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98f1c82c26_2_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708" name="Google Shape;708;g298f1c82c26_2_279"/>
          <p:cNvSpPr txBox="1"/>
          <p:nvPr/>
        </p:nvSpPr>
        <p:spPr>
          <a:xfrm>
            <a:off x="681791" y="6144829"/>
            <a:ext cx="83019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The overall picture for Brazil is different:  there, economic growth over the last 8-10 years has helped reduce inequality (this was not true in its earlier history)</a:t>
            </a:r>
            <a:endParaRPr b="0" i="0" sz="1400" u="none" cap="none" strike="noStrike">
              <a:solidFill>
                <a:srgbClr val="000000"/>
              </a:solidFill>
              <a:latin typeface="Arial"/>
              <a:ea typeface="Arial"/>
              <a:cs typeface="Arial"/>
              <a:sym typeface="Arial"/>
            </a:endParaRPr>
          </a:p>
        </p:txBody>
      </p:sp>
      <p:pic>
        <p:nvPicPr>
          <p:cNvPr descr="brazil2.pdf" id="709" name="Google Shape;709;g298f1c82c26_2_279"/>
          <p:cNvPicPr preferRelativeResize="0"/>
          <p:nvPr>
            <p:ph idx="1" type="body"/>
          </p:nvPr>
        </p:nvPicPr>
        <p:blipFill rotWithShape="1">
          <a:blip r:embed="rId3">
            <a:alphaModFix/>
          </a:blip>
          <a:srcRect b="0" l="-9115" r="-9115" t="0"/>
          <a:stretch/>
        </p:blipFill>
        <p:spPr>
          <a:xfrm>
            <a:off x="457200" y="1600200"/>
            <a:ext cx="8229600" cy="4526100"/>
          </a:xfrm>
          <a:prstGeom prst="rect">
            <a:avLst/>
          </a:prstGeom>
          <a:noFill/>
          <a:ln>
            <a:noFill/>
          </a:ln>
        </p:spPr>
      </p:pic>
      <p:sp>
        <p:nvSpPr>
          <p:cNvPr id="710" name="Google Shape;710;g298f1c82c26_2_279"/>
          <p:cNvSpPr txBox="1"/>
          <p:nvPr/>
        </p:nvSpPr>
        <p:spPr>
          <a:xfrm>
            <a:off x="5253804" y="1337430"/>
            <a:ext cx="2680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Alberto Cairo’s </a:t>
            </a:r>
            <a:r>
              <a:rPr b="0" i="1" lang="en-US" sz="1200" u="none" cap="none" strike="noStrike">
                <a:solidFill>
                  <a:schemeClr val="dk1"/>
                </a:solidFill>
                <a:latin typeface="Calibri"/>
                <a:ea typeface="Calibri"/>
                <a:cs typeface="Calibri"/>
                <a:sym typeface="Calibri"/>
              </a:rPr>
              <a:t>The Functional Art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298f1c82c26_2_2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Multiple short time series</a:t>
            </a:r>
            <a:endParaRPr/>
          </a:p>
        </p:txBody>
      </p:sp>
      <p:sp>
        <p:nvSpPr>
          <p:cNvPr id="716" name="Google Shape;716;g298f1c82c26_2_28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Consider making a representation of the survival rates from cancer on different body sites after different number of years.</a:t>
            </a:r>
            <a:endParaRPr/>
          </a:p>
          <a:p>
            <a:pPr indent="-342900" lvl="0" marL="342900" rtl="0" algn="l">
              <a:lnSpc>
                <a:spcPct val="100000"/>
              </a:lnSpc>
              <a:spcBef>
                <a:spcPts val="560"/>
              </a:spcBef>
              <a:spcAft>
                <a:spcPts val="0"/>
              </a:spcAft>
              <a:buClr>
                <a:schemeClr val="dk1"/>
              </a:buClr>
              <a:buSzPts val="2800"/>
              <a:buChar char="•"/>
            </a:pPr>
            <a:r>
              <a:rPr lang="en-US"/>
              <a:t>How does prognosis change over time? </a:t>
            </a:r>
            <a:endParaRPr/>
          </a:p>
        </p:txBody>
      </p:sp>
      <p:graphicFrame>
        <p:nvGraphicFramePr>
          <p:cNvPr id="717" name="Google Shape;717;g298f1c82c26_2_286"/>
          <p:cNvGraphicFramePr/>
          <p:nvPr/>
        </p:nvGraphicFramePr>
        <p:xfrm>
          <a:off x="5005800" y="1525557"/>
          <a:ext cx="3000000" cy="3000000"/>
        </p:xfrm>
        <a:graphic>
          <a:graphicData uri="http://schemas.openxmlformats.org/drawingml/2006/table">
            <a:tbl>
              <a:tblPr>
                <a:noFill/>
                <a:tableStyleId>{95CE3B97-8932-4CC6-BE74-D90D57D0D938}</a:tableStyleId>
              </a:tblPr>
              <a:tblGrid>
                <a:gridCol w="664675"/>
                <a:gridCol w="664675"/>
                <a:gridCol w="664675"/>
                <a:gridCol w="664675"/>
                <a:gridCol w="664675"/>
              </a:tblGrid>
              <a:tr h="157475">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10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15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20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Prostate</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98.8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87.1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81.1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Thyroid</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Testis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91.1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88.2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Melanomas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83.5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82.8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Breast</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86.4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78.3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71.3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Hodgkin's disease</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85.1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73.8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67.1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Uterus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84.3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83.2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80.8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Bladder</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82.1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76.2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70.3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67.9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Cervix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70.5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64.1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62.8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60</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Larynx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68.8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37.8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Rectum</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62.6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51.8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Kidney</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61.8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54.4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47.3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Colon</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61.7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53.9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52.3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Non-Hodgkin's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57.8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46.3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38.3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34.3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Pharynx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44.2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37.5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Ovary</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Leukemia</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42.5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32.4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26.2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Brain</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26.1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Multiple myeloma</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Stomach</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23.8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14.9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Lung and bronchus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10.6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Esophagus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14.2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Liver</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Pancreas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98f1c82c26_2_2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Dot plots</a:t>
            </a:r>
            <a:endParaRPr/>
          </a:p>
        </p:txBody>
      </p:sp>
      <p:pic>
        <p:nvPicPr>
          <p:cNvPr descr="cancer1.pdf" id="723" name="Google Shape;723;g298f1c82c26_2_292"/>
          <p:cNvPicPr preferRelativeResize="0"/>
          <p:nvPr>
            <p:ph idx="1" type="body"/>
          </p:nvPr>
        </p:nvPicPr>
        <p:blipFill rotWithShape="1">
          <a:blip r:embed="rId3">
            <a:alphaModFix/>
          </a:blip>
          <a:srcRect b="0" l="-7364" r="-7364" t="0"/>
          <a:stretch/>
        </p:blipFill>
        <p:spPr>
          <a:xfrm>
            <a:off x="457200" y="1600200"/>
            <a:ext cx="4038600" cy="4526100"/>
          </a:xfrm>
          <a:prstGeom prst="rect">
            <a:avLst/>
          </a:prstGeom>
          <a:noFill/>
          <a:ln>
            <a:noFill/>
          </a:ln>
        </p:spPr>
      </p:pic>
      <p:sp>
        <p:nvSpPr>
          <p:cNvPr id="724" name="Google Shape;724;g298f1c82c26_2_292"/>
          <p:cNvSpPr txBox="1"/>
          <p:nvPr>
            <p:ph idx="2" type="body"/>
          </p:nvPr>
        </p:nvSpPr>
        <p:spPr>
          <a:xfrm>
            <a:off x="4648200" y="1417638"/>
            <a:ext cx="4038600" cy="5025900"/>
          </a:xfrm>
          <a:prstGeom prst="rect">
            <a:avLst/>
          </a:prstGeom>
          <a:noFill/>
          <a:ln>
            <a:noFill/>
          </a:ln>
        </p:spPr>
        <p:txBody>
          <a:bodyPr anchorCtr="0" anchor="t" bIns="45700" lIns="91425" spcFirstLastPara="1" rIns="91425" wrap="square" tIns="45700">
            <a:normAutofit fontScale="85000" lnSpcReduction="20000"/>
          </a:bodyPr>
          <a:lstStyle/>
          <a:p>
            <a:pPr indent="-329565" lvl="0" marL="342900" rtl="0" algn="l">
              <a:lnSpc>
                <a:spcPct val="100000"/>
              </a:lnSpc>
              <a:spcBef>
                <a:spcPts val="0"/>
              </a:spcBef>
              <a:spcAft>
                <a:spcPts val="0"/>
              </a:spcAft>
              <a:buClr>
                <a:schemeClr val="dk1"/>
              </a:buClr>
              <a:buSzPct val="100000"/>
              <a:buChar char="•"/>
            </a:pPr>
            <a:r>
              <a:rPr lang="en-US"/>
              <a:t>A typical dot plot for this data is somewhat hard to read because</a:t>
            </a:r>
            <a:endParaRPr/>
          </a:p>
          <a:p>
            <a:pPr indent="-274319" lvl="1" marL="742950" rtl="0" algn="l">
              <a:lnSpc>
                <a:spcPct val="100000"/>
              </a:lnSpc>
              <a:spcBef>
                <a:spcPts val="444"/>
              </a:spcBef>
              <a:spcAft>
                <a:spcPts val="0"/>
              </a:spcAft>
              <a:buClr>
                <a:schemeClr val="dk1"/>
              </a:buClr>
              <a:buSzPct val="100000"/>
              <a:buChar char="–"/>
            </a:pPr>
            <a:r>
              <a:rPr lang="en-US"/>
              <a:t>It is very dense (I could not even label the second level).</a:t>
            </a:r>
            <a:endParaRPr/>
          </a:p>
          <a:p>
            <a:pPr indent="-274319" lvl="1" marL="742950" rtl="0" algn="l">
              <a:lnSpc>
                <a:spcPct val="100000"/>
              </a:lnSpc>
              <a:spcBef>
                <a:spcPts val="444"/>
              </a:spcBef>
              <a:spcAft>
                <a:spcPts val="0"/>
              </a:spcAft>
              <a:buClr>
                <a:schemeClr val="dk1"/>
              </a:buClr>
              <a:buSzPct val="100000"/>
              <a:buChar char="–"/>
            </a:pPr>
            <a:r>
              <a:rPr lang="en-US"/>
              <a:t>We are used to think of time as left to right, not up and down (we would need to rotate the graph).</a:t>
            </a:r>
            <a:endParaRPr/>
          </a:p>
          <a:p>
            <a:pPr indent="-274319" lvl="1" marL="742950" rtl="0" algn="l">
              <a:lnSpc>
                <a:spcPct val="100000"/>
              </a:lnSpc>
              <a:spcBef>
                <a:spcPts val="444"/>
              </a:spcBef>
              <a:spcAft>
                <a:spcPts val="0"/>
              </a:spcAft>
              <a:buClr>
                <a:schemeClr val="dk1"/>
              </a:buClr>
              <a:buSzPct val="100000"/>
              <a:buChar char="–"/>
            </a:pPr>
            <a:r>
              <a:rPr lang="en-US"/>
              <a:t>Even rotated, we use dots rather than lines, which are hard to follow.</a:t>
            </a:r>
            <a:endParaRPr/>
          </a:p>
          <a:p>
            <a:pPr indent="-329565" lvl="0" marL="342900" rtl="0" algn="l">
              <a:lnSpc>
                <a:spcPct val="100000"/>
              </a:lnSpc>
              <a:spcBef>
                <a:spcPts val="518"/>
              </a:spcBef>
              <a:spcAft>
                <a:spcPts val="0"/>
              </a:spcAft>
              <a:buClr>
                <a:schemeClr val="dk1"/>
              </a:buClr>
              <a:buSzPct val="100000"/>
              <a:buChar char="•"/>
            </a:pPr>
            <a:r>
              <a:rPr lang="en-US"/>
              <a:t>The natural alternative (grouped bar plots) are not much better.</a:t>
            </a:r>
            <a:endParaRPr/>
          </a:p>
          <a:p>
            <a:pPr indent="-178435" lvl="0" marL="34290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98f1c82c26_2_2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Slopegraph</a:t>
            </a:r>
            <a:endParaRPr/>
          </a:p>
        </p:txBody>
      </p:sp>
      <p:sp>
        <p:nvSpPr>
          <p:cNvPr id="730" name="Google Shape;730;g298f1c82c26_2_29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Because the slopegraph uses lines, trends for each cancer site are very clear.</a:t>
            </a:r>
            <a:endParaRPr/>
          </a:p>
          <a:p>
            <a:pPr indent="-342900" lvl="0" marL="342900" rtl="0" algn="l">
              <a:lnSpc>
                <a:spcPct val="100000"/>
              </a:lnSpc>
              <a:spcBef>
                <a:spcPts val="560"/>
              </a:spcBef>
              <a:spcAft>
                <a:spcPts val="0"/>
              </a:spcAft>
              <a:buClr>
                <a:schemeClr val="dk1"/>
              </a:buClr>
              <a:buSzPts val="2800"/>
              <a:buChar char="•"/>
            </a:pPr>
            <a:r>
              <a:rPr lang="en-US"/>
              <a:t>Labels on both sides are helpful for distinguishing lines that are very close together.</a:t>
            </a:r>
            <a:endParaRPr/>
          </a:p>
          <a:p>
            <a:pPr indent="-342900" lvl="0" marL="342900" rtl="0" algn="l">
              <a:lnSpc>
                <a:spcPct val="100000"/>
              </a:lnSpc>
              <a:spcBef>
                <a:spcPts val="560"/>
              </a:spcBef>
              <a:spcAft>
                <a:spcPts val="0"/>
              </a:spcAft>
              <a:buClr>
                <a:schemeClr val="dk1"/>
              </a:buClr>
              <a:buSzPts val="2800"/>
              <a:buChar char="•"/>
            </a:pPr>
            <a:r>
              <a:rPr lang="en-US"/>
              <a:t>Rankings after 5 and 20 years can be read directly from the graph.</a:t>
            </a:r>
            <a:endParaRPr/>
          </a:p>
        </p:txBody>
      </p:sp>
      <p:pic>
        <p:nvPicPr>
          <p:cNvPr descr="cancer2.pdf" id="731" name="Google Shape;731;g298f1c82c26_2_298"/>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298f1c82c26_2_3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sparklines</a:t>
            </a:r>
            <a:endParaRPr/>
          </a:p>
        </p:txBody>
      </p:sp>
      <p:pic>
        <p:nvPicPr>
          <p:cNvPr descr="cancer3.pdf" id="737" name="Google Shape;737;g298f1c82c26_2_304"/>
          <p:cNvPicPr preferRelativeResize="0"/>
          <p:nvPr>
            <p:ph idx="1" type="body"/>
          </p:nvPr>
        </p:nvPicPr>
        <p:blipFill rotWithShape="1">
          <a:blip r:embed="rId3">
            <a:alphaModFix/>
          </a:blip>
          <a:srcRect b="0" l="-12467" r="-12453" t="0"/>
          <a:stretch/>
        </p:blipFill>
        <p:spPr>
          <a:xfrm>
            <a:off x="457200" y="1600200"/>
            <a:ext cx="4038600" cy="4526100"/>
          </a:xfrm>
          <a:prstGeom prst="rect">
            <a:avLst/>
          </a:prstGeom>
          <a:noFill/>
          <a:ln>
            <a:noFill/>
          </a:ln>
        </p:spPr>
      </p:pic>
      <p:sp>
        <p:nvSpPr>
          <p:cNvPr id="738" name="Google Shape;738;g298f1c82c26_2_304"/>
          <p:cNvSpPr txBox="1"/>
          <p:nvPr>
            <p:ph idx="2" type="body"/>
          </p:nvPr>
        </p:nvSpPr>
        <p:spPr>
          <a:xfrm>
            <a:off x="4648200" y="1390902"/>
            <a:ext cx="4038600" cy="50127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In this case the staked sparklines provide the relevant information about trends, but comparisons across cancers become difficult.</a:t>
            </a:r>
            <a:endParaRPr/>
          </a:p>
          <a:p>
            <a:pPr indent="-342900" lvl="0" marL="342900" rtl="0" algn="l">
              <a:lnSpc>
                <a:spcPct val="100000"/>
              </a:lnSpc>
              <a:spcBef>
                <a:spcPts val="560"/>
              </a:spcBef>
              <a:spcAft>
                <a:spcPts val="0"/>
              </a:spcAft>
              <a:buClr>
                <a:schemeClr val="dk1"/>
              </a:buClr>
              <a:buSzPts val="2800"/>
              <a:buChar char="•"/>
            </a:pPr>
            <a:r>
              <a:rPr lang="en-US"/>
              <a:t>By ordering the sites according to the 5 year survival we get a rough sense of the ranking of risks.</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98f1c82c26_2_3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 of slopegraphs</a:t>
            </a:r>
            <a:endParaRPr/>
          </a:p>
        </p:txBody>
      </p:sp>
      <p:sp>
        <p:nvSpPr>
          <p:cNvPr id="744" name="Google Shape;744;g298f1c82c26_2_31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Change in population of the different states between 1990 and 2010.</a:t>
            </a:r>
            <a:endParaRPr/>
          </a:p>
          <a:p>
            <a:pPr indent="-342900" lvl="0" marL="342900" rtl="0" algn="l">
              <a:lnSpc>
                <a:spcPct val="100000"/>
              </a:lnSpc>
              <a:spcBef>
                <a:spcPts val="518"/>
              </a:spcBef>
              <a:spcAft>
                <a:spcPts val="0"/>
              </a:spcAft>
              <a:buClr>
                <a:schemeClr val="dk1"/>
              </a:buClr>
              <a:buSzPts val="2800"/>
              <a:buChar char="•"/>
            </a:pPr>
            <a:r>
              <a:rPr lang="en-US"/>
              <a:t>Only Washington DC has lost population!</a:t>
            </a:r>
            <a:endParaRPr/>
          </a:p>
          <a:p>
            <a:pPr indent="-342900" lvl="0" marL="342900" rtl="0" algn="l">
              <a:lnSpc>
                <a:spcPct val="100000"/>
              </a:lnSpc>
              <a:spcBef>
                <a:spcPts val="518"/>
              </a:spcBef>
              <a:spcAft>
                <a:spcPts val="0"/>
              </a:spcAft>
              <a:buClr>
                <a:schemeClr val="dk1"/>
              </a:buClr>
              <a:buSzPts val="2800"/>
              <a:buChar char="•"/>
            </a:pPr>
            <a:r>
              <a:rPr lang="en-US"/>
              <a:t>California still the largest and Wyoming still the smallest.</a:t>
            </a:r>
            <a:endParaRPr/>
          </a:p>
          <a:p>
            <a:pPr indent="-342900" lvl="0" marL="342900" rtl="0" algn="l">
              <a:lnSpc>
                <a:spcPct val="100000"/>
              </a:lnSpc>
              <a:spcBef>
                <a:spcPts val="518"/>
              </a:spcBef>
              <a:spcAft>
                <a:spcPts val="0"/>
              </a:spcAft>
              <a:buClr>
                <a:schemeClr val="dk1"/>
              </a:buClr>
              <a:buSzPts val="2800"/>
              <a:buChar char="•"/>
            </a:pPr>
            <a:r>
              <a:rPr lang="en-US"/>
              <a:t>Some states have grown dramatically (e.g., Nevada).</a:t>
            </a:r>
            <a:endParaRPr/>
          </a:p>
        </p:txBody>
      </p:sp>
      <p:pic>
        <p:nvPicPr>
          <p:cNvPr descr="uspop.pdf" id="745" name="Google Shape;745;g298f1c82c26_2_310"/>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98f1c82c26_2_3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variant of slopegraphs …</a:t>
            </a:r>
            <a:endParaRPr/>
          </a:p>
        </p:txBody>
      </p:sp>
      <p:pic>
        <p:nvPicPr>
          <p:cNvPr descr="slopegraphvariant.png" id="751" name="Google Shape;751;g298f1c82c26_2_316"/>
          <p:cNvPicPr preferRelativeResize="0"/>
          <p:nvPr>
            <p:ph idx="1" type="body"/>
          </p:nvPr>
        </p:nvPicPr>
        <p:blipFill rotWithShape="1">
          <a:blip r:embed="rId3">
            <a:alphaModFix/>
          </a:blip>
          <a:srcRect b="0" l="-26946" r="-26944" t="0"/>
          <a:stretch/>
        </p:blipFill>
        <p:spPr>
          <a:xfrm>
            <a:off x="457200" y="1600200"/>
            <a:ext cx="8229600" cy="4526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98f1c82c26_2_3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variant of slopegraphs</a:t>
            </a:r>
            <a:endParaRPr/>
          </a:p>
        </p:txBody>
      </p:sp>
      <p:pic>
        <p:nvPicPr>
          <p:cNvPr descr="lung-cancer-infographic.jpg" id="757" name="Google Shape;757;g298f1c82c26_2_321"/>
          <p:cNvPicPr preferRelativeResize="0"/>
          <p:nvPr>
            <p:ph idx="1" type="body"/>
          </p:nvPr>
        </p:nvPicPr>
        <p:blipFill rotWithShape="1">
          <a:blip r:embed="rId3">
            <a:alphaModFix/>
          </a:blip>
          <a:srcRect b="-1953" l="0" r="0" t="-1953"/>
          <a:stretch/>
        </p:blipFill>
        <p:spPr>
          <a:xfrm>
            <a:off x="457200" y="1600200"/>
            <a:ext cx="8229600" cy="452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